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4" r:id="rId5"/>
    <p:sldMasterId id="2147483752" r:id="rId6"/>
  </p:sldMasterIdLst>
  <p:notesMasterIdLst>
    <p:notesMasterId r:id="rId19"/>
  </p:notesMasterIdLst>
  <p:handoutMasterIdLst>
    <p:handoutMasterId r:id="rId20"/>
  </p:handoutMasterIdLst>
  <p:sldIdLst>
    <p:sldId id="279" r:id="rId7"/>
    <p:sldId id="274" r:id="rId8"/>
    <p:sldId id="290" r:id="rId9"/>
    <p:sldId id="260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8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3A44"/>
    <a:srgbClr val="0089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BDA037-F3DA-8BCD-50DF-64AAA1965F15}" v="418" dt="2025-11-17T22:41:50.7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1" autoAdjust="0"/>
    <p:restoredTop sz="60811" autoAdjust="0"/>
  </p:normalViewPr>
  <p:slideViewPr>
    <p:cSldViewPr snapToGrid="0">
      <p:cViewPr varScale="1">
        <p:scale>
          <a:sx n="59" d="100"/>
          <a:sy n="59" d="100"/>
        </p:scale>
        <p:origin x="2174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259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BC0D001-EBAB-C850-0FFB-B55641E349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4E746-5327-6EFE-0F31-5788303C170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08337-0E52-49D8-9914-A46E1B1B7063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227A4D-D088-338B-B51A-F5D5C08D2A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C7550-C92A-FD8E-524F-EE3F57C7F9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6CE10-32E4-4A89-9E30-071EA6F8A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05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A45E5-1893-49B0-9E4D-D8252B341AFB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3234C-27DC-492E-8BA9-2A3D0522C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1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,Sans-Serif"/>
              <a:buChar char="•"/>
            </a:pPr>
            <a:r>
              <a:rPr lang="en-US" dirty="0"/>
              <a:t>Thank you for the opportunity to present today</a:t>
            </a:r>
            <a:endParaRPr lang="en-US" dirty="0">
              <a:solidFill>
                <a:srgbClr val="444444"/>
              </a:solidFill>
            </a:endParaRPr>
          </a:p>
          <a:p>
            <a:pPr marL="285750" indent="-285750">
              <a:buFont typeface="Arial,Sans-Serif"/>
              <a:buChar char="•"/>
            </a:pPr>
            <a:r>
              <a:rPr lang="en-US" dirty="0"/>
              <a:t>I'll be sharing how to apply the 7 principles of adult learning in clinical education, and how these principles guide our approach as a Clinical Nurse Educators in </a:t>
            </a:r>
            <a:r>
              <a:rPr lang="en-US" dirty="0" err="1"/>
              <a:t>Labour</a:t>
            </a:r>
            <a:r>
              <a:rPr lang="en-US" dirty="0"/>
              <a:t>, Delivery and Postpartum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3234C-27DC-492E-8BA9-2A3D0522C90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536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90000"/>
              </a:lnSpc>
              <a:spcBef>
                <a:spcPct val="0"/>
              </a:spcBef>
              <a:buFont typeface="Arial"/>
              <a:buChar char="•"/>
            </a:pPr>
            <a:r>
              <a:rPr lang="en-US" dirty="0"/>
              <a:t>Education in L&amp;D and Postpartum must be targeted, safe, and meaningful. Adult learning principles provide the foundation for high- quality orientation, skill development, and ongoing competency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,Sans-Serif"/>
              <a:buChar char="•"/>
            </a:pPr>
            <a:r>
              <a:rPr lang="en-US" dirty="0"/>
              <a:t>Define the 7 principles of adult learning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,Sans-Serif"/>
              <a:buChar char="•"/>
            </a:pPr>
            <a:r>
              <a:rPr lang="en-US" dirty="0"/>
              <a:t>Explain why adult learners are different from children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,Sans-Serif"/>
              <a:buChar char="•"/>
            </a:pPr>
            <a:r>
              <a:rPr lang="en-US" dirty="0"/>
              <a:t>Link each principle to practical teaching strategies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,Sans-Serif"/>
              <a:buChar char="•"/>
            </a:pPr>
            <a:r>
              <a:rPr lang="en-US" dirty="0"/>
              <a:t>Reflect on how you already use these principles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latin typeface="Calibri"/>
                <a:ea typeface="Calibri"/>
                <a:cs typeface="Calibri"/>
              </a:rPr>
              <a:t>By the end of this short session, you should be able to describe the main principles and recognize them in your own teaching and precepting.</a:t>
            </a:r>
            <a:endParaRPr lang="en-US" dirty="0"/>
          </a:p>
          <a:p>
            <a:r>
              <a:rPr lang="en-US" dirty="0">
                <a:latin typeface="Calibri"/>
                <a:ea typeface="Calibri"/>
                <a:cs typeface="Calibri"/>
              </a:rPr>
              <a:t>We'll also think about small, realistic changes you can make in your own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3234C-27DC-492E-8BA9-2A3D0522C90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385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E53D7-AFD3-BA17-9C70-BAE54F0BC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A82F93-9153-DE02-5DA7-70032AFCED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A49F58-1DB7-AE9D-4E81-09DB43636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Adults need to know why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Adults don’t like learning just because. They want a clear answer to "Why am I learning this?"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I explain the purpose up front which increases motivation and buy-in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instead of saying "Were learning this policy", I explain how it prevents errors or improves patient outcomes/work efficiency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E.G. Before reviewing PPH management, I outline how early recognition prevents severe bleeding, increased risk for a transfusion, and escalation of care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0ECBE-96D2-5998-9C5B-B67AC41A64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3234C-27DC-492E-8BA9-2A3D0522C90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021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Adults need to know why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Adults don’t like learning just because. They want a clear answer to "Why am I learning this?"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I explain the purpose up front which increases motivation and buy-in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instead of saying "Were learning this policy", I explain how it prevents errors or improves patient outcomes/work efficiency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E.G. Before reviewing PPH management, I outline how early recognition prevents severe bleeding, increased risk for a transfusion, and escalation of care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3234C-27DC-492E-8BA9-2A3D0522C90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60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3B9CA-0FD4-C9C7-43CB-CDAB7D428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39E9F1-3B77-27DB-B190-BAE0F63652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B481B8-EACB-515D-787D-BE536D1B71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Adults Are Self – Directed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Adults bring a strong sense of autonomy. They appreciate having a voice in how they learn.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In practice, this could mean offering options in learning activities, or asking what they most want to focus on today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Even small choices make a difference- such as choosing case examples or the order of topics.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E.G. I allow adult learners to choose which skill to focus on first – such as fetal monitoring or </a:t>
            </a:r>
            <a:r>
              <a:rPr lang="en-US" dirty="0" err="1"/>
              <a:t>labour</a:t>
            </a:r>
            <a:r>
              <a:rPr lang="en-US" dirty="0"/>
              <a:t> induction – while I ensure all essential competencies are still completed within the scheduled timeframe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4E7C12-3369-6A97-BCBC-FC110352BD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3234C-27DC-492E-8BA9-2A3D0522C90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375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54CC0-F715-A9E4-7E4B-F22320C5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9CCCE1-2096-05AD-046E-FDD9CE5BD5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99972F-63F4-1093-EC1D-0C33A46D05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Adult learners bring a lot to the table: previous jobs, education, and personal stories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/>
              <a:t>We should invite those experiences into discussions, case studies, and problem solving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At the same time, be aware that experience can include outdated practices or myths, so we may need to gently challenge and update those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Every nurse – whether new or seasoned – brings valuable experience. My role is to validate that experience while ensuring practice remains evidence-based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spcBef>
                <a:spcPts val="450"/>
              </a:spcBef>
              <a:spcAft>
                <a:spcPts val="450"/>
              </a:spcAft>
              <a:buFont typeface="Arial,Sans-Serif"/>
              <a:buChar char="•"/>
            </a:pPr>
            <a:r>
              <a:rPr lang="en-US" dirty="0"/>
              <a:t>E.G. I Begin breastfeeding teaching by inviting staff to share challenges they've encountered, then layer new evidence-based techniques on top of their lived experience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40E8A-6011-E80F-CA5C-D90200AAB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3234C-27DC-492E-8BA9-2A3D0522C90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32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17DA2-D0F5-7A96-0992-0602D3CA3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F326B-4E0A-13F2-631A-CAACB7007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3B48AC-0A1A-4C50-BEA9-F0B71DA8C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Adults Are Ready to Learn When It's Timely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/>
              <a:t>Adults become most receptive when they face a real situation: a new technology or new responsibilities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If we tie learning to what they are doing right now- a new procedure, a new protocol- it feels more urgent and meaningful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Timing matters just as much as content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Life changes or new responsibilities increase readiness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Orientation and ongoing teaching should match what the nurse is doing now.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 E.G. If assigned a hypertensive patient, provide just-in-time teaching on hypertension warning signs and escalation pathways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D467E5-9C9B-3D21-D03A-C4D3754D67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3234C-27DC-492E-8BA9-2A3D0522C90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815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FB32E-C923-E434-200D-4CB5BEB56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C1A515-E88F-244D-BF17-2905413FA0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671022-5CC8-9DF9-08A4-3C82279297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Adults Are Problem-Centered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Unlike children, adults usually prefer learning that is immediately applicable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They respond well to scenarios, case studies, and 'what would you do?' Situations.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Whenever possible, start from a problem or case, then introduce the theory needed to solve it.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spcBef>
                <a:spcPts val="450"/>
              </a:spcBef>
              <a:spcAft>
                <a:spcPts val="450"/>
              </a:spcAft>
              <a:buFont typeface="Arial,Sans-Serif"/>
              <a:buChar char="•"/>
            </a:pPr>
            <a:r>
              <a:rPr lang="en-US" dirty="0"/>
              <a:t>Prefer real-life problems over abstract theory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spcBef>
                <a:spcPts val="450"/>
              </a:spcBef>
              <a:spcAft>
                <a:spcPts val="450"/>
              </a:spcAft>
              <a:buFont typeface="Arial,Sans-Serif"/>
              <a:buChar char="•"/>
            </a:pPr>
            <a:r>
              <a:rPr lang="en-US" dirty="0"/>
              <a:t>Focus on tasks they need to perform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spcBef>
                <a:spcPts val="450"/>
              </a:spcBef>
              <a:spcAft>
                <a:spcPts val="450"/>
              </a:spcAft>
              <a:buFont typeface="Arial,Sans-Serif"/>
              <a:buChar char="•"/>
            </a:pPr>
            <a:r>
              <a:rPr lang="en-US" dirty="0"/>
              <a:t>Case-based and scenario-based learning works well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spcBef>
                <a:spcPts val="450"/>
              </a:spcBef>
              <a:spcAft>
                <a:spcPts val="450"/>
              </a:spcAft>
              <a:buFont typeface="Arial,Sans-Serif"/>
              <a:buChar char="•"/>
            </a:pPr>
            <a:r>
              <a:rPr lang="en-US" dirty="0"/>
              <a:t>"How do I use this today?" Is key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E.G. Incorporate real L&amp;D cases, postpartum complications, Connect Care examples, and simulations – because adults learn best when they can tie learning directly to practice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5043B-15FF-B1F4-9260-57BBA9F948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3234C-27DC-492E-8BA9-2A3D0522C90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13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7673C-8455-79FE-61EA-5235FE091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4983E6-26E8-5FD7-9EF6-E4BC66030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39DBFC-ACB5-6DB9-879E-EA289E9475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Adults Are Motivated Mainly from Within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Adults may respond to external motivators, but they're most powerfully driven by internal reasons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They want to feel competent, respected, and effective in their roles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They may want to meet their professional goals or advance in their careers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Internal drivers are stronger and more lasting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We can tap into that by linking learning to professional identity, quality of work, and personal values.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E.G. I would support self- motivation by fostering confidence, celebrating progress, and providing constructive coaching in a psychologically safe way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982DD-F8DF-C874-C993-C5C9B3BC4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3234C-27DC-492E-8BA9-2A3D0522C90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79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0AD63-E195-7CF5-CC4C-7EA528C17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B77D3E-DB2E-4E5E-11EF-FDB389A51D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6C40D3-641F-3ED9-C823-3B712A418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Adults Need Respect and Collaboration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/>
              <a:t>Respect is foundational. Learners thrive when they feel safe to ask questions, admit uncertainty, and share insights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A core principle in adult learning is mutual respect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When learners feel dismissed or talked down to, engagement drops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Invite questions, encourage dialog, and acknowledge what learners already know. Treat the room as a group of colleagues learning together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Respect is foundational. Learners thrive when they feel safe to ask questions, admit uncertainty, and share insights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Psychologically safe environment is vital on L&amp;D and postpartum because staff need to feel comfortable speaking up about their concerns, asking questions and reporting changes without fear of judgement. This directly impacts maternal and neonatal safety. 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E.G. A new nurse who feels safe will quickly voice concern about a subtle fetal heart rate change – preventing delays in escalation</a:t>
            </a:r>
            <a:endParaRPr lang="en-US" dirty="0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E.G. During emergency simulations, create a safe environment where questions and mistakes are welcomed. This reduces fear and promotes learning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DD3148-3F63-AE9C-E588-F3228A2E24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3234C-27DC-492E-8BA9-2A3D0522C90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42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83BD7-D9F4-3C0A-41C0-3D95BDD1B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A84B04-9BEF-07E8-9C61-988C06866B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FD5F34-D151-412A-9273-2D8FC15B8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grounding education in these principles, we can support a high – performing, confident team and help strengthen unit culture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8D5E2C-309E-C791-C14D-1C56A256C1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3234C-27DC-492E-8BA9-2A3D0522C90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66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70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1664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0961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7777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hape 99">
            <a:extLst>
              <a:ext uri="{FF2B5EF4-FFF2-40B4-BE49-F238E27FC236}">
                <a16:creationId xmlns:a16="http://schemas.microsoft.com/office/drawing/2014/main" id="{7B8C1FC6-D133-A706-020A-F9451C50D5AC}"/>
              </a:ext>
            </a:extLst>
          </p:cNvPr>
          <p:cNvCxnSpPr>
            <a:cxnSpLocks/>
          </p:cNvCxnSpPr>
          <p:nvPr userDrawn="1"/>
        </p:nvCxnSpPr>
        <p:spPr>
          <a:xfrm>
            <a:off x="333375" y="6480074"/>
            <a:ext cx="828675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ot"/>
            <a:miter/>
            <a:headEnd type="none" w="med" len="med"/>
            <a:tailEnd type="none" w="med" len="med"/>
          </a:ln>
        </p:spPr>
      </p:cxn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60B51D8B-1278-A5BB-C893-A21A74009986}"/>
              </a:ext>
            </a:extLst>
          </p:cNvPr>
          <p:cNvSpPr txBox="1">
            <a:spLocks/>
          </p:cNvSpPr>
          <p:nvPr userDrawn="1"/>
        </p:nvSpPr>
        <p:spPr>
          <a:xfrm>
            <a:off x="8486775" y="6276963"/>
            <a:ext cx="410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2"/>
                </a:solidFill>
                <a:latin typeface="Public Sans ExtraBold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8A0D98-B609-46CD-AA12-D5AF19C423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16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50" r:id="rId2"/>
    <p:sldLayoutId id="21474837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hape 99">
            <a:extLst>
              <a:ext uri="{FF2B5EF4-FFF2-40B4-BE49-F238E27FC236}">
                <a16:creationId xmlns:a16="http://schemas.microsoft.com/office/drawing/2014/main" id="{0CA6889B-CE77-8F01-78DA-BD5C0EEDFBDD}"/>
              </a:ext>
            </a:extLst>
          </p:cNvPr>
          <p:cNvCxnSpPr>
            <a:cxnSpLocks/>
          </p:cNvCxnSpPr>
          <p:nvPr userDrawn="1"/>
        </p:nvCxnSpPr>
        <p:spPr>
          <a:xfrm>
            <a:off x="333375" y="6480074"/>
            <a:ext cx="8286750" cy="0"/>
          </a:xfrm>
          <a:prstGeom prst="straightConnector1">
            <a:avLst/>
          </a:prstGeom>
          <a:noFill/>
          <a:ln w="19050" cap="rnd" cmpd="sng">
            <a:solidFill>
              <a:schemeClr val="bg1"/>
            </a:solidFill>
            <a:prstDash val="dot"/>
            <a:miter/>
            <a:headEnd type="none" w="med" len="med"/>
            <a:tailEnd type="none" w="med" len="med"/>
          </a:ln>
        </p:spPr>
      </p:cxn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638F742E-7388-DDCB-28DB-8778BC0C1C55}"/>
              </a:ext>
            </a:extLst>
          </p:cNvPr>
          <p:cNvSpPr txBox="1">
            <a:spLocks/>
          </p:cNvSpPr>
          <p:nvPr userDrawn="1"/>
        </p:nvSpPr>
        <p:spPr>
          <a:xfrm>
            <a:off x="8486775" y="6276963"/>
            <a:ext cx="410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2"/>
                </a:solidFill>
                <a:latin typeface="Public Sans ExtraBold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D8A0D98-B609-46CD-AA12-D5AF19C42349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631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ame Side Corner Rectangle 6">
            <a:extLst>
              <a:ext uri="{FF2B5EF4-FFF2-40B4-BE49-F238E27FC236}">
                <a16:creationId xmlns:a16="http://schemas.microsoft.com/office/drawing/2014/main" id="{B8B43011-81D3-4232-DC85-BE7FFA1225EE}"/>
              </a:ext>
            </a:extLst>
          </p:cNvPr>
          <p:cNvSpPr/>
          <p:nvPr/>
        </p:nvSpPr>
        <p:spPr>
          <a:xfrm rot="5400000" flipH="1">
            <a:off x="3448640" y="1176924"/>
            <a:ext cx="6319953" cy="4498110"/>
          </a:xfrm>
          <a:prstGeom prst="round2SameRect">
            <a:avLst>
              <a:gd name="adj1" fmla="val 3731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C410F99-A489-6019-6472-FFB3A0AB0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24600" y="5193730"/>
            <a:ext cx="2307401" cy="115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hape 99">
            <a:extLst>
              <a:ext uri="{FF2B5EF4-FFF2-40B4-BE49-F238E27FC236}">
                <a16:creationId xmlns:a16="http://schemas.microsoft.com/office/drawing/2014/main" id="{AF4FDB17-E3D5-F66A-5672-A59B91DDCF29}"/>
              </a:ext>
            </a:extLst>
          </p:cNvPr>
          <p:cNvCxnSpPr>
            <a:cxnSpLocks/>
          </p:cNvCxnSpPr>
          <p:nvPr/>
        </p:nvCxnSpPr>
        <p:spPr>
          <a:xfrm>
            <a:off x="4638675" y="818945"/>
            <a:ext cx="3993326" cy="0"/>
          </a:xfrm>
          <a:prstGeom prst="straightConnector1">
            <a:avLst/>
          </a:prstGeom>
          <a:noFill/>
          <a:ln w="19050" cap="rnd" cmpd="sng">
            <a:solidFill>
              <a:schemeClr val="bg1"/>
            </a:solidFill>
            <a:prstDash val="dot"/>
            <a:miter/>
            <a:headEnd type="none" w="med" len="med"/>
            <a:tailEnd type="none" w="med" len="med"/>
          </a:ln>
        </p:spPr>
      </p:cxnSp>
      <p:sp>
        <p:nvSpPr>
          <p:cNvPr id="16" name="Shape 98">
            <a:extLst>
              <a:ext uri="{FF2B5EF4-FFF2-40B4-BE49-F238E27FC236}">
                <a16:creationId xmlns:a16="http://schemas.microsoft.com/office/drawing/2014/main" id="{13CEB7FF-A492-11B8-00A5-B05F92F993F1}"/>
              </a:ext>
            </a:extLst>
          </p:cNvPr>
          <p:cNvSpPr txBox="1"/>
          <p:nvPr/>
        </p:nvSpPr>
        <p:spPr>
          <a:xfrm>
            <a:off x="4571999" y="313327"/>
            <a:ext cx="3453009" cy="45339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1400" b="1" dirty="0">
                <a:solidFill>
                  <a:schemeClr val="bg1"/>
                </a:solidFill>
                <a:latin typeface="Verdana Pro"/>
                <a:ea typeface="Garamond"/>
                <a:cs typeface="Garamond"/>
              </a:rPr>
              <a:t>Sturgeon Community Hospital</a:t>
            </a:r>
          </a:p>
          <a:p>
            <a:r>
              <a:rPr lang="en-US" sz="1400" b="1" err="1">
                <a:solidFill>
                  <a:schemeClr val="bg1"/>
                </a:solidFill>
                <a:latin typeface="Verdana Pro"/>
                <a:ea typeface="Garamond"/>
                <a:cs typeface="Garamond"/>
              </a:rPr>
              <a:t>Labour</a:t>
            </a:r>
            <a:r>
              <a:rPr lang="en-US" sz="1400" b="1" dirty="0">
                <a:solidFill>
                  <a:schemeClr val="bg1"/>
                </a:solidFill>
                <a:latin typeface="Verdana Pro"/>
                <a:ea typeface="Garamond"/>
                <a:cs typeface="Garamond"/>
              </a:rPr>
              <a:t> and Delivery, Postpartum</a:t>
            </a:r>
            <a:endParaRPr lang="en-US" sz="1400" b="1" i="0" u="none" dirty="0">
              <a:solidFill>
                <a:schemeClr val="bg1"/>
              </a:solidFill>
              <a:latin typeface="Verdana Pro"/>
              <a:ea typeface="Garamond"/>
              <a:cs typeface="Garamond"/>
            </a:endParaRPr>
          </a:p>
          <a:p>
            <a:pPr>
              <a:buClr>
                <a:schemeClr val="dk1"/>
              </a:buClr>
              <a:buSzPct val="25000"/>
            </a:pPr>
            <a:endParaRPr lang="en-US" b="1" dirty="0">
              <a:solidFill>
                <a:srgbClr val="008996"/>
              </a:solidFill>
              <a:latin typeface="Garamond"/>
              <a:ea typeface="Garamond"/>
              <a:cs typeface="Garamond"/>
            </a:endParaRPr>
          </a:p>
        </p:txBody>
      </p:sp>
      <p:pic>
        <p:nvPicPr>
          <p:cNvPr id="3" name="Picture 2" descr="Laptop on desk">
            <a:extLst>
              <a:ext uri="{FF2B5EF4-FFF2-40B4-BE49-F238E27FC236}">
                <a16:creationId xmlns:a16="http://schemas.microsoft.com/office/drawing/2014/main" id="{60579601-76CD-B18E-01A8-6B0FC3E9FB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4" t="497" r="1066" b="-74"/>
          <a:stretch>
            <a:fillRect/>
          </a:stretch>
        </p:blipFill>
        <p:spPr>
          <a:xfrm>
            <a:off x="206049" y="271456"/>
            <a:ext cx="4179445" cy="6319846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437C194D-494A-C749-ADE8-22874E983A6F}"/>
              </a:ext>
            </a:extLst>
          </p:cNvPr>
          <p:cNvSpPr>
            <a:spLocks noGrp="1"/>
          </p:cNvSpPr>
          <p:nvPr/>
        </p:nvSpPr>
        <p:spPr>
          <a:xfrm>
            <a:off x="4641853" y="1713769"/>
            <a:ext cx="4338600" cy="26194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Applying Adult Learning Principles in Clinical Education for </a:t>
            </a:r>
            <a:r>
              <a:rPr lang="en-US" sz="4000" err="1">
                <a:solidFill>
                  <a:schemeClr val="bg1"/>
                </a:solidFill>
              </a:rPr>
              <a:t>Labour</a:t>
            </a:r>
            <a:r>
              <a:rPr lang="en-US" sz="4000" dirty="0">
                <a:solidFill>
                  <a:schemeClr val="bg1"/>
                </a:solidFill>
              </a:rPr>
              <a:t> &amp; Delivery and Postpartum</a:t>
            </a:r>
            <a:endParaRPr lang="en-US" sz="4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651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wo women looking at a laptop screen in an office">
            <a:extLst>
              <a:ext uri="{FF2B5EF4-FFF2-40B4-BE49-F238E27FC236}">
                <a16:creationId xmlns:a16="http://schemas.microsoft.com/office/drawing/2014/main" id="{F54632B4-9A4B-97D7-8E81-DB01DB18CE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898" r="15986" b="-285"/>
          <a:stretch>
            <a:fillRect/>
          </a:stretch>
        </p:blipFill>
        <p:spPr>
          <a:xfrm>
            <a:off x="5663229" y="0"/>
            <a:ext cx="3472466" cy="6877545"/>
          </a:xfrm>
          <a:prstGeom prst="rect">
            <a:avLst/>
          </a:prstGeom>
          <a:effectLst>
            <a:outerShdw blurRad="76200" dist="38100" dir="2700000">
              <a:srgbClr val="000000">
                <a:alpha val="57000"/>
              </a:srgbClr>
            </a:outerShdw>
          </a:effectLst>
        </p:spPr>
      </p:pic>
      <p:cxnSp>
        <p:nvCxnSpPr>
          <p:cNvPr id="4" name="Shape 99">
            <a:extLst>
              <a:ext uri="{FF2B5EF4-FFF2-40B4-BE49-F238E27FC236}">
                <a16:creationId xmlns:a16="http://schemas.microsoft.com/office/drawing/2014/main" id="{6D949BDB-26A9-68EE-B1AF-1B490F1369A9}"/>
              </a:ext>
            </a:extLst>
          </p:cNvPr>
          <p:cNvCxnSpPr>
            <a:cxnSpLocks/>
          </p:cNvCxnSpPr>
          <p:nvPr/>
        </p:nvCxnSpPr>
        <p:spPr>
          <a:xfrm>
            <a:off x="4153948" y="619216"/>
            <a:ext cx="8344890" cy="0"/>
          </a:xfrm>
          <a:prstGeom prst="straightConnector1">
            <a:avLst/>
          </a:prstGeom>
          <a:noFill/>
          <a:ln w="19050" cap="rnd" cmpd="sng">
            <a:solidFill>
              <a:schemeClr val="tx2"/>
            </a:solidFill>
            <a:prstDash val="dot"/>
            <a:miter/>
            <a:headEnd type="none" w="med" len="med"/>
            <a:tailEnd type="none" w="med" len="med"/>
          </a:ln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AA144A5-0283-F980-85F3-EE51746FC4CD}"/>
              </a:ext>
            </a:extLst>
          </p:cNvPr>
          <p:cNvSpPr>
            <a:spLocks noGrp="1"/>
          </p:cNvSpPr>
          <p:nvPr/>
        </p:nvSpPr>
        <p:spPr>
          <a:xfrm>
            <a:off x="432639" y="369577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Why Adult Learning Principles Matter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A385359-5FD3-D5C8-1467-F7082543AA4C}"/>
              </a:ext>
            </a:extLst>
          </p:cNvPr>
          <p:cNvSpPr>
            <a:spLocks noGrp="1"/>
          </p:cNvSpPr>
          <p:nvPr/>
        </p:nvSpPr>
        <p:spPr>
          <a:xfrm>
            <a:off x="263784" y="2101095"/>
            <a:ext cx="5235203" cy="41977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Ensures effective, efficient, confidence-building learning</a:t>
            </a:r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Supports safe practice and competency in high risk areas</a:t>
            </a:r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Builds a supportive, respectful, psychologically safe learning environment</a:t>
            </a:r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Drives staff engagement, retention, and team success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97698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3A1F26-2DBE-5744-56BA-C7B9CC3F7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99">
            <a:extLst>
              <a:ext uri="{FF2B5EF4-FFF2-40B4-BE49-F238E27FC236}">
                <a16:creationId xmlns:a16="http://schemas.microsoft.com/office/drawing/2014/main" id="{BE7F1810-9AA4-CB14-F761-821FBFC2257E}"/>
              </a:ext>
            </a:extLst>
          </p:cNvPr>
          <p:cNvCxnSpPr>
            <a:cxnSpLocks/>
          </p:cNvCxnSpPr>
          <p:nvPr/>
        </p:nvCxnSpPr>
        <p:spPr>
          <a:xfrm>
            <a:off x="411183" y="641628"/>
            <a:ext cx="840031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ot"/>
            <a:miter/>
            <a:headEnd type="none" w="med" len="med"/>
            <a:tailEnd type="none" w="med" len="med"/>
          </a:ln>
        </p:spPr>
      </p:cxnSp>
      <p:sp>
        <p:nvSpPr>
          <p:cNvPr id="5" name="Shape 98">
            <a:extLst>
              <a:ext uri="{FF2B5EF4-FFF2-40B4-BE49-F238E27FC236}">
                <a16:creationId xmlns:a16="http://schemas.microsoft.com/office/drawing/2014/main" id="{C1A1B05D-641A-0BC6-BE73-81BA34876381}"/>
              </a:ext>
            </a:extLst>
          </p:cNvPr>
          <p:cNvSpPr txBox="1"/>
          <p:nvPr/>
        </p:nvSpPr>
        <p:spPr>
          <a:xfrm>
            <a:off x="392475" y="182568"/>
            <a:ext cx="4872729" cy="509276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Sturgeon Community Hospital </a:t>
            </a:r>
            <a:r>
              <a:rPr lang="en-US" sz="1400" b="1" err="1">
                <a:latin typeface="Aptos Display"/>
                <a:ea typeface="Garamond"/>
                <a:cs typeface="Garamond"/>
                <a:sym typeface="Garamond"/>
              </a:rPr>
              <a:t>Labour</a:t>
            </a: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 and Delivery, Postpartum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endParaRPr lang="en-US" sz="1350" b="1" i="0" u="none" dirty="0">
              <a:solidFill>
                <a:srgbClr val="00899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95CAE6E-56CE-D07C-84F3-C6B7793527E4}"/>
              </a:ext>
            </a:extLst>
          </p:cNvPr>
          <p:cNvSpPr>
            <a:spLocks noGrp="1"/>
          </p:cNvSpPr>
          <p:nvPr/>
        </p:nvSpPr>
        <p:spPr>
          <a:xfrm>
            <a:off x="417502" y="1169763"/>
            <a:ext cx="3448738" cy="3052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/>
                </a:solidFill>
              </a:rPr>
              <a:t>Agenda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16723C7-688D-2EDC-8DA8-221E556E9C1C}"/>
              </a:ext>
            </a:extLst>
          </p:cNvPr>
          <p:cNvSpPr>
            <a:spLocks noGrp="1"/>
          </p:cNvSpPr>
          <p:nvPr/>
        </p:nvSpPr>
        <p:spPr>
          <a:xfrm>
            <a:off x="2829838" y="709775"/>
            <a:ext cx="6315497" cy="56862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>
              <a:latin typeface="Aptos Display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,Sans-Serif" panose="020B0604020202020204" pitchFamily="34" charset="0"/>
            </a:pPr>
            <a:r>
              <a:rPr lang="en-US" sz="3200">
                <a:solidFill>
                  <a:srgbClr val="000000"/>
                </a:solidFill>
                <a:latin typeface="Aptos Display"/>
              </a:rPr>
              <a:t>Define the 7 principles of adult learning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,Sans-Serif" panose="020B0604020202020204" pitchFamily="34" charset="0"/>
            </a:pPr>
            <a:endParaRPr lang="en-US" sz="3200">
              <a:solidFill>
                <a:srgbClr val="000000"/>
              </a:solidFill>
              <a:latin typeface="Aptos Display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,Sans-Serif" panose="020B0604020202020204" pitchFamily="34" charset="0"/>
            </a:pPr>
            <a:r>
              <a:rPr lang="en-US" sz="3200">
                <a:solidFill>
                  <a:srgbClr val="000000"/>
                </a:solidFill>
                <a:latin typeface="Aptos Display"/>
              </a:rPr>
              <a:t>Explain why adult learners are different from children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,Sans-Serif" panose="020B0604020202020204" pitchFamily="34" charset="0"/>
            </a:pPr>
            <a:endParaRPr lang="en-US" sz="3200">
              <a:solidFill>
                <a:srgbClr val="000000"/>
              </a:solidFill>
              <a:latin typeface="Aptos Display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,Sans-Serif" panose="020B0604020202020204" pitchFamily="34" charset="0"/>
            </a:pPr>
            <a:r>
              <a:rPr lang="en-US" sz="3200">
                <a:solidFill>
                  <a:srgbClr val="000000"/>
                </a:solidFill>
                <a:latin typeface="Aptos Display"/>
              </a:rPr>
              <a:t>Link each principle to practical teaching strategies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,Sans-Serif" panose="020B0604020202020204" pitchFamily="34" charset="0"/>
            </a:pPr>
            <a:endParaRPr lang="en-US" sz="3200">
              <a:solidFill>
                <a:srgbClr val="000000"/>
              </a:solidFill>
              <a:latin typeface="Aptos Display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Font typeface="Arial,Sans-Serif" panose="020B0604020202020204" pitchFamily="34" charset="0"/>
            </a:pPr>
            <a:r>
              <a:rPr lang="en-US" sz="3200">
                <a:solidFill>
                  <a:srgbClr val="000000"/>
                </a:solidFill>
                <a:latin typeface="Aptos Display"/>
              </a:rPr>
              <a:t>Reflect on how you already use these principles</a:t>
            </a:r>
            <a:endParaRPr lang="en-US" sz="3200">
              <a:latin typeface="Aptos Display"/>
            </a:endParaRPr>
          </a:p>
          <a:p>
            <a:pPr marL="0" indent="0">
              <a:buNone/>
            </a:pPr>
            <a:endParaRPr lang="en-US" sz="1800" b="1"/>
          </a:p>
        </p:txBody>
      </p:sp>
    </p:spTree>
    <p:extLst>
      <p:ext uri="{BB962C8B-B14F-4D97-AF65-F5344CB8AC3E}">
        <p14:creationId xmlns:p14="http://schemas.microsoft.com/office/powerpoint/2010/main" val="3009371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99">
            <a:extLst>
              <a:ext uri="{FF2B5EF4-FFF2-40B4-BE49-F238E27FC236}">
                <a16:creationId xmlns:a16="http://schemas.microsoft.com/office/drawing/2014/main" id="{62720BC6-5816-BEA6-8B89-B31E1783269C}"/>
              </a:ext>
            </a:extLst>
          </p:cNvPr>
          <p:cNvCxnSpPr>
            <a:cxnSpLocks/>
          </p:cNvCxnSpPr>
          <p:nvPr/>
        </p:nvCxnSpPr>
        <p:spPr>
          <a:xfrm>
            <a:off x="411183" y="641628"/>
            <a:ext cx="840031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ot"/>
            <a:miter/>
            <a:headEnd type="none" w="med" len="med"/>
            <a:tailEnd type="none" w="med" len="med"/>
          </a:ln>
        </p:spPr>
      </p:cxnSp>
      <p:sp>
        <p:nvSpPr>
          <p:cNvPr id="5" name="Shape 98">
            <a:extLst>
              <a:ext uri="{FF2B5EF4-FFF2-40B4-BE49-F238E27FC236}">
                <a16:creationId xmlns:a16="http://schemas.microsoft.com/office/drawing/2014/main" id="{537F800A-FB90-8FAF-DA6B-412E2DCF0C73}"/>
              </a:ext>
            </a:extLst>
          </p:cNvPr>
          <p:cNvSpPr txBox="1"/>
          <p:nvPr/>
        </p:nvSpPr>
        <p:spPr>
          <a:xfrm>
            <a:off x="392475" y="182568"/>
            <a:ext cx="4872729" cy="509276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Sturgeon Community Hospital </a:t>
            </a:r>
            <a:r>
              <a:rPr lang="en-US" sz="1400" b="1" err="1">
                <a:latin typeface="Aptos Display"/>
                <a:ea typeface="Garamond"/>
                <a:cs typeface="Garamond"/>
                <a:sym typeface="Garamond"/>
              </a:rPr>
              <a:t>Labour</a:t>
            </a: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 and Delivery, Postpartum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endParaRPr lang="en-US" sz="1350" b="1" i="0" u="none" dirty="0">
              <a:solidFill>
                <a:srgbClr val="00899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BB750E1-014E-2F32-5FE0-025C27322ADF}"/>
              </a:ext>
            </a:extLst>
          </p:cNvPr>
          <p:cNvSpPr>
            <a:spLocks noGrp="1"/>
          </p:cNvSpPr>
          <p:nvPr/>
        </p:nvSpPr>
        <p:spPr>
          <a:xfrm>
            <a:off x="417502" y="1169763"/>
            <a:ext cx="3448738" cy="3052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/>
                </a:solidFill>
              </a:rPr>
              <a:t>Principle 1: Need to know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6B70B6-B9DD-8293-E045-C9E0BE21FEB2}"/>
              </a:ext>
            </a:extLst>
          </p:cNvPr>
          <p:cNvSpPr>
            <a:spLocks noGrp="1"/>
          </p:cNvSpPr>
          <p:nvPr/>
        </p:nvSpPr>
        <p:spPr>
          <a:xfrm>
            <a:off x="3861325" y="1169763"/>
            <a:ext cx="5270071" cy="56862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/>
              <a:t> 1. Adults need to understand the Why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</a:rPr>
              <a:t>Adults want to know the purpose of learning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</a:rPr>
              <a:t>They ask: "why do I need to know this?"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</a:rPr>
              <a:t>Are more engaged when relevance is clear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</a:rPr>
              <a:t>Prefer clear outcomes and expectations</a:t>
            </a:r>
            <a:endParaRPr lang="en-US" sz="2800">
              <a:latin typeface="Aptos"/>
            </a:endParaRPr>
          </a:p>
          <a:p>
            <a:pPr marL="0" indent="0">
              <a:buNone/>
            </a:pPr>
            <a:endParaRPr lang="en-US" sz="1800" b="1"/>
          </a:p>
        </p:txBody>
      </p:sp>
    </p:spTree>
    <p:extLst>
      <p:ext uri="{BB962C8B-B14F-4D97-AF65-F5344CB8AC3E}">
        <p14:creationId xmlns:p14="http://schemas.microsoft.com/office/powerpoint/2010/main" val="1472163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9A87B4-C81D-4F3C-7D69-BADE4FCBC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99">
            <a:extLst>
              <a:ext uri="{FF2B5EF4-FFF2-40B4-BE49-F238E27FC236}">
                <a16:creationId xmlns:a16="http://schemas.microsoft.com/office/drawing/2014/main" id="{A224544B-F608-ECA6-4C4B-1F1E5A68A51E}"/>
              </a:ext>
            </a:extLst>
          </p:cNvPr>
          <p:cNvCxnSpPr>
            <a:cxnSpLocks/>
          </p:cNvCxnSpPr>
          <p:nvPr/>
        </p:nvCxnSpPr>
        <p:spPr>
          <a:xfrm>
            <a:off x="411183" y="641628"/>
            <a:ext cx="840031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ot"/>
            <a:miter/>
            <a:headEnd type="none" w="med" len="med"/>
            <a:tailEnd type="none" w="med" len="med"/>
          </a:ln>
        </p:spPr>
      </p:cxnSp>
      <p:sp>
        <p:nvSpPr>
          <p:cNvPr id="5" name="Shape 98">
            <a:extLst>
              <a:ext uri="{FF2B5EF4-FFF2-40B4-BE49-F238E27FC236}">
                <a16:creationId xmlns:a16="http://schemas.microsoft.com/office/drawing/2014/main" id="{F457500F-5FE8-3719-522E-D862C1C698FA}"/>
              </a:ext>
            </a:extLst>
          </p:cNvPr>
          <p:cNvSpPr txBox="1"/>
          <p:nvPr/>
        </p:nvSpPr>
        <p:spPr>
          <a:xfrm>
            <a:off x="392475" y="182568"/>
            <a:ext cx="4872729" cy="509276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Sturgeon Community Hospital </a:t>
            </a:r>
            <a:r>
              <a:rPr lang="en-US" sz="1400" b="1" err="1">
                <a:latin typeface="Aptos Display"/>
                <a:ea typeface="Garamond"/>
                <a:cs typeface="Garamond"/>
                <a:sym typeface="Garamond"/>
              </a:rPr>
              <a:t>Labour</a:t>
            </a: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 and Delivery, Postpartum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endParaRPr lang="en-US" sz="1350" b="1" i="0" u="none" dirty="0">
              <a:solidFill>
                <a:srgbClr val="00899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8815BFD-2C53-3292-06F6-7DFDAF791841}"/>
              </a:ext>
            </a:extLst>
          </p:cNvPr>
          <p:cNvSpPr>
            <a:spLocks noGrp="1"/>
          </p:cNvSpPr>
          <p:nvPr/>
        </p:nvSpPr>
        <p:spPr>
          <a:xfrm>
            <a:off x="417502" y="1169763"/>
            <a:ext cx="3448738" cy="3052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/>
                </a:solidFill>
              </a:rPr>
              <a:t>Principle 2: Self-Concept and Autonomy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5E45BD-7867-0D7E-232C-AB05D5B101FB}"/>
              </a:ext>
            </a:extLst>
          </p:cNvPr>
          <p:cNvSpPr txBox="1"/>
          <p:nvPr/>
        </p:nvSpPr>
        <p:spPr>
          <a:xfrm>
            <a:off x="3861110" y="1170878"/>
            <a:ext cx="4572000" cy="38779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3200" b="1" i="0" u="none" strike="noStrike" baseline="0" dirty="0">
                <a:solidFill>
                  <a:srgbClr val="131313"/>
                </a:solidFill>
                <a:latin typeface="Aptos Light"/>
                <a:ea typeface="Segoe UI"/>
                <a:cs typeface="Segoe UI"/>
              </a:rPr>
              <a:t> </a:t>
            </a:r>
            <a:r>
              <a:rPr lang="en-US" sz="2800" b="1" i="0" u="none" strike="noStrike" baseline="0" dirty="0">
                <a:solidFill>
                  <a:srgbClr val="131313"/>
                </a:solidFill>
                <a:latin typeface="Aptos Light"/>
                <a:ea typeface="Segoe UI"/>
                <a:cs typeface="Segoe UI"/>
              </a:rPr>
              <a:t>2. Adults Are Self-Directed</a:t>
            </a:r>
            <a:r>
              <a:rPr lang="en-US" sz="2800" b="0" i="0" dirty="0">
                <a:solidFill>
                  <a:srgbClr val="131313"/>
                </a:solidFill>
                <a:latin typeface="Aptos Light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2800" b="0" i="0" dirty="0">
                <a:solidFill>
                  <a:srgbClr val="131313"/>
                </a:solidFill>
                <a:latin typeface="Aptos Light"/>
                <a:ea typeface="Segoe UI"/>
                <a:cs typeface="Segoe UI"/>
              </a:rPr>
              <a:t>​</a:t>
            </a:r>
          </a:p>
          <a:p>
            <a:pPr marL="228600" lvl="0" indent="-228600" algn="l" rtl="0">
              <a:buFont typeface=""/>
              <a:buChar char="•"/>
            </a:pPr>
            <a:r>
              <a:rPr lang="en-US" sz="2800" b="0" i="0" u="none" strike="noStrike" baseline="0" dirty="0">
                <a:solidFill>
                  <a:srgbClr val="131313"/>
                </a:solidFill>
                <a:latin typeface="Aptos Display"/>
                <a:ea typeface="Arial"/>
                <a:cs typeface="Arial"/>
              </a:rPr>
              <a:t>Provide choice where possible</a:t>
            </a:r>
            <a:r>
              <a:rPr lang="en-US" sz="2800" b="0" i="0" dirty="0">
                <a:solidFill>
                  <a:srgbClr val="131313"/>
                </a:solidFill>
                <a:latin typeface="Aptos Display"/>
                <a:ea typeface="Arial"/>
                <a:cs typeface="Arial"/>
              </a:rPr>
              <a:t>​</a:t>
            </a:r>
          </a:p>
          <a:p>
            <a:pPr marL="228600" lvl="0" indent="-228600" algn="l" rtl="0">
              <a:buFont typeface=""/>
              <a:buChar char="•"/>
            </a:pPr>
            <a:r>
              <a:rPr lang="en-US" sz="2800" b="0" i="0" u="none" strike="noStrike" baseline="0" dirty="0">
                <a:solidFill>
                  <a:srgbClr val="131313"/>
                </a:solidFill>
                <a:latin typeface="Aptos Display"/>
                <a:ea typeface="Arial"/>
                <a:cs typeface="Arial"/>
              </a:rPr>
              <a:t>Involve learners in setting goals</a:t>
            </a:r>
            <a:r>
              <a:rPr lang="en-US" sz="2800" b="0" i="0" dirty="0">
                <a:solidFill>
                  <a:srgbClr val="131313"/>
                </a:solidFill>
                <a:latin typeface="Aptos Display"/>
                <a:ea typeface="Arial"/>
                <a:cs typeface="Arial"/>
              </a:rPr>
              <a:t>​</a:t>
            </a:r>
          </a:p>
          <a:p>
            <a:pPr marL="228600" lvl="0" indent="-228600" algn="l" rtl="0">
              <a:buFont typeface=""/>
              <a:buChar char="•"/>
            </a:pPr>
            <a:r>
              <a:rPr lang="en-US" sz="2800" b="0" i="0" u="none" strike="noStrike" baseline="0" dirty="0">
                <a:solidFill>
                  <a:srgbClr val="131313"/>
                </a:solidFill>
                <a:latin typeface="Aptos Display"/>
                <a:ea typeface="Arial"/>
                <a:cs typeface="Arial"/>
              </a:rPr>
              <a:t>Respect autonomy while ensuring standards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148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B4313B-FC48-B7AD-900F-EB21D8F19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99">
            <a:extLst>
              <a:ext uri="{FF2B5EF4-FFF2-40B4-BE49-F238E27FC236}">
                <a16:creationId xmlns:a16="http://schemas.microsoft.com/office/drawing/2014/main" id="{2C467433-3A48-03AE-8FE6-520EA5E5CC36}"/>
              </a:ext>
            </a:extLst>
          </p:cNvPr>
          <p:cNvCxnSpPr>
            <a:cxnSpLocks/>
          </p:cNvCxnSpPr>
          <p:nvPr/>
        </p:nvCxnSpPr>
        <p:spPr>
          <a:xfrm>
            <a:off x="411183" y="641628"/>
            <a:ext cx="840031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ot"/>
            <a:miter/>
            <a:headEnd type="none" w="med" len="med"/>
            <a:tailEnd type="none" w="med" len="med"/>
          </a:ln>
        </p:spPr>
      </p:cxnSp>
      <p:sp>
        <p:nvSpPr>
          <p:cNvPr id="5" name="Shape 98">
            <a:extLst>
              <a:ext uri="{FF2B5EF4-FFF2-40B4-BE49-F238E27FC236}">
                <a16:creationId xmlns:a16="http://schemas.microsoft.com/office/drawing/2014/main" id="{EBEF3407-825F-2E42-685B-02E0E0A1882D}"/>
              </a:ext>
            </a:extLst>
          </p:cNvPr>
          <p:cNvSpPr txBox="1"/>
          <p:nvPr/>
        </p:nvSpPr>
        <p:spPr>
          <a:xfrm>
            <a:off x="392475" y="182568"/>
            <a:ext cx="4872729" cy="509276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Sturgeon Community Hospital </a:t>
            </a:r>
            <a:r>
              <a:rPr lang="en-US" sz="1400" b="1" err="1">
                <a:latin typeface="Aptos Display"/>
                <a:ea typeface="Garamond"/>
                <a:cs typeface="Garamond"/>
                <a:sym typeface="Garamond"/>
              </a:rPr>
              <a:t>Labour</a:t>
            </a: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 and Delivery, Postpartum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endParaRPr lang="en-US" sz="1350" b="1" i="0" u="none" dirty="0">
              <a:solidFill>
                <a:srgbClr val="00899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ECA1EDE-F633-42CE-CBF2-FD3738949D63}"/>
              </a:ext>
            </a:extLst>
          </p:cNvPr>
          <p:cNvSpPr>
            <a:spLocks noGrp="1"/>
          </p:cNvSpPr>
          <p:nvPr/>
        </p:nvSpPr>
        <p:spPr>
          <a:xfrm>
            <a:off x="417502" y="1169763"/>
            <a:ext cx="3448738" cy="3052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/>
                </a:solidFill>
                <a:latin typeface="Aptos Display"/>
              </a:rPr>
              <a:t>Principle 3: Prior Experience</a:t>
            </a:r>
            <a:endParaRPr lang="en-US" dirty="0">
              <a:solidFill>
                <a:schemeClr val="accent1"/>
              </a:solidFill>
              <a:latin typeface="Aptos Dis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033252-CEA2-7602-E515-8B380740AB09}"/>
              </a:ext>
            </a:extLst>
          </p:cNvPr>
          <p:cNvSpPr txBox="1"/>
          <p:nvPr/>
        </p:nvSpPr>
        <p:spPr>
          <a:xfrm>
            <a:off x="3861110" y="1170878"/>
            <a:ext cx="4572000" cy="52106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i="0" u="none" strike="noStrike" baseline="0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 </a:t>
            </a:r>
            <a:r>
              <a:rPr lang="en-US" sz="2800" b="1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3</a:t>
            </a:r>
            <a:r>
              <a:rPr lang="en-US" sz="2800" b="1" i="0" u="none" strike="noStrike" baseline="0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. Adults </a:t>
            </a:r>
            <a:r>
              <a:rPr lang="en-US" sz="2800" b="1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Bring Rich Experience to Learning</a:t>
            </a:r>
            <a:endParaRPr lang="en-US" sz="2800" dirty="0">
              <a:latin typeface="Aptos Display"/>
            </a:endParaRPr>
          </a:p>
          <a:p>
            <a:pPr algn="l" rtl="0"/>
            <a:r>
              <a:rPr lang="en-US" sz="2800" b="0" i="0" dirty="0">
                <a:solidFill>
                  <a:srgbClr val="131313"/>
                </a:solidFill>
                <a:latin typeface="Aptos Light"/>
                <a:ea typeface="Segoe UI"/>
                <a:cs typeface="Segoe UI"/>
              </a:rPr>
              <a:t>​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Prior Knowledge, skills and </a:t>
            </a:r>
            <a:r>
              <a:rPr lang="en-US" sz="2800" err="1">
                <a:solidFill>
                  <a:srgbClr val="131313"/>
                </a:solidFill>
                <a:latin typeface="Aptos Display"/>
                <a:cs typeface="Arial"/>
              </a:rPr>
              <a:t>lfe</a:t>
            </a: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 experiences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May also include habits or misconceptions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Teaching should connect to what they already know</a:t>
            </a:r>
            <a:endParaRPr lang="en-US" sz="2800">
              <a:latin typeface="Aptos Display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04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728B67-8591-4299-E43F-820082775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99">
            <a:extLst>
              <a:ext uri="{FF2B5EF4-FFF2-40B4-BE49-F238E27FC236}">
                <a16:creationId xmlns:a16="http://schemas.microsoft.com/office/drawing/2014/main" id="{36B3684D-12C1-81FB-3E9D-080B494D3AC3}"/>
              </a:ext>
            </a:extLst>
          </p:cNvPr>
          <p:cNvCxnSpPr>
            <a:cxnSpLocks/>
          </p:cNvCxnSpPr>
          <p:nvPr/>
        </p:nvCxnSpPr>
        <p:spPr>
          <a:xfrm>
            <a:off x="411183" y="641628"/>
            <a:ext cx="840031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ot"/>
            <a:miter/>
            <a:headEnd type="none" w="med" len="med"/>
            <a:tailEnd type="none" w="med" len="med"/>
          </a:ln>
        </p:spPr>
      </p:cxnSp>
      <p:sp>
        <p:nvSpPr>
          <p:cNvPr id="5" name="Shape 98">
            <a:extLst>
              <a:ext uri="{FF2B5EF4-FFF2-40B4-BE49-F238E27FC236}">
                <a16:creationId xmlns:a16="http://schemas.microsoft.com/office/drawing/2014/main" id="{94F16C6B-9C6A-C1B3-EDB7-D468F1FD2D9D}"/>
              </a:ext>
            </a:extLst>
          </p:cNvPr>
          <p:cNvSpPr txBox="1"/>
          <p:nvPr/>
        </p:nvSpPr>
        <p:spPr>
          <a:xfrm>
            <a:off x="392475" y="182568"/>
            <a:ext cx="4872729" cy="509276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Sturgeon Community Hospital </a:t>
            </a:r>
            <a:r>
              <a:rPr lang="en-US" sz="1400" b="1" err="1">
                <a:latin typeface="Aptos Display"/>
                <a:ea typeface="Garamond"/>
                <a:cs typeface="Garamond"/>
                <a:sym typeface="Garamond"/>
              </a:rPr>
              <a:t>Labour</a:t>
            </a: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 and Delivery, Postpartum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endParaRPr lang="en-US" sz="1350" b="1" i="0" u="none" dirty="0">
              <a:solidFill>
                <a:srgbClr val="00899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C12C477-0EA5-EBB6-04E2-2E37F4E803B1}"/>
              </a:ext>
            </a:extLst>
          </p:cNvPr>
          <p:cNvSpPr>
            <a:spLocks noGrp="1"/>
          </p:cNvSpPr>
          <p:nvPr/>
        </p:nvSpPr>
        <p:spPr>
          <a:xfrm>
            <a:off x="417502" y="1169763"/>
            <a:ext cx="3448738" cy="3052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/>
                </a:solidFill>
                <a:latin typeface="Aptos Display"/>
              </a:rPr>
              <a:t>Principle 4 : Readiness to Learn</a:t>
            </a:r>
            <a:endParaRPr lang="en-US" dirty="0">
              <a:solidFill>
                <a:schemeClr val="accent1"/>
              </a:solidFill>
              <a:latin typeface="Aptos Dis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BBD80B-5BD6-7F89-066D-57BBF529CB53}"/>
              </a:ext>
            </a:extLst>
          </p:cNvPr>
          <p:cNvSpPr txBox="1"/>
          <p:nvPr/>
        </p:nvSpPr>
        <p:spPr>
          <a:xfrm>
            <a:off x="3861110" y="1170878"/>
            <a:ext cx="4572000" cy="57892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4</a:t>
            </a:r>
            <a:r>
              <a:rPr lang="en-US" sz="2800" b="1" i="0" u="none" strike="noStrike" baseline="0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. Adults </a:t>
            </a:r>
            <a:r>
              <a:rPr lang="en-US" sz="2800" b="1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Learn Best When It's Timely</a:t>
            </a:r>
            <a:endParaRPr lang="en-US" sz="2800" dirty="0">
              <a:latin typeface="Aptos Display"/>
            </a:endParaRPr>
          </a:p>
          <a:p>
            <a:pPr algn="l" rtl="0"/>
            <a:r>
              <a:rPr lang="en-US" sz="2800" b="0" i="0" dirty="0">
                <a:solidFill>
                  <a:srgbClr val="131313"/>
                </a:solidFill>
                <a:latin typeface="Aptos Light"/>
                <a:ea typeface="Segoe UI"/>
                <a:cs typeface="Segoe UI"/>
              </a:rPr>
              <a:t>​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Education aligned with current role or patient assignment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Just in time teaching is very effective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Learn best when it helps with real, immediate needs</a:t>
            </a:r>
            <a:endParaRPr lang="en-US" sz="2800">
              <a:latin typeface="Aptos Display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88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B5ABBE-CDEB-481E-78D6-BAF4084BB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99">
            <a:extLst>
              <a:ext uri="{FF2B5EF4-FFF2-40B4-BE49-F238E27FC236}">
                <a16:creationId xmlns:a16="http://schemas.microsoft.com/office/drawing/2014/main" id="{8A70549B-935A-E8EB-EC9B-5F5A46AEC715}"/>
              </a:ext>
            </a:extLst>
          </p:cNvPr>
          <p:cNvCxnSpPr>
            <a:cxnSpLocks/>
          </p:cNvCxnSpPr>
          <p:nvPr/>
        </p:nvCxnSpPr>
        <p:spPr>
          <a:xfrm>
            <a:off x="411183" y="641628"/>
            <a:ext cx="840031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ot"/>
            <a:miter/>
            <a:headEnd type="none" w="med" len="med"/>
            <a:tailEnd type="none" w="med" len="med"/>
          </a:ln>
        </p:spPr>
      </p:cxnSp>
      <p:sp>
        <p:nvSpPr>
          <p:cNvPr id="5" name="Shape 98">
            <a:extLst>
              <a:ext uri="{FF2B5EF4-FFF2-40B4-BE49-F238E27FC236}">
                <a16:creationId xmlns:a16="http://schemas.microsoft.com/office/drawing/2014/main" id="{072B8EC6-A65E-A54A-DD87-20D20579FDDB}"/>
              </a:ext>
            </a:extLst>
          </p:cNvPr>
          <p:cNvSpPr txBox="1"/>
          <p:nvPr/>
        </p:nvSpPr>
        <p:spPr>
          <a:xfrm>
            <a:off x="392475" y="182568"/>
            <a:ext cx="4872729" cy="509276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Sturgeon Community Hospital </a:t>
            </a:r>
            <a:r>
              <a:rPr lang="en-US" sz="1400" b="1" err="1">
                <a:latin typeface="Aptos Display"/>
                <a:ea typeface="Garamond"/>
                <a:cs typeface="Garamond"/>
                <a:sym typeface="Garamond"/>
              </a:rPr>
              <a:t>Labour</a:t>
            </a: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 and Delivery, Postpartum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endParaRPr lang="en-US" sz="1350" b="1" i="0" u="none" dirty="0">
              <a:solidFill>
                <a:srgbClr val="00899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1FAC142-BC59-BAFD-3321-5DD4ECFDF37A}"/>
              </a:ext>
            </a:extLst>
          </p:cNvPr>
          <p:cNvSpPr>
            <a:spLocks noGrp="1"/>
          </p:cNvSpPr>
          <p:nvPr/>
        </p:nvSpPr>
        <p:spPr>
          <a:xfrm>
            <a:off x="417502" y="1169763"/>
            <a:ext cx="3448738" cy="3052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/>
                </a:solidFill>
                <a:latin typeface="Aptos Display"/>
              </a:rPr>
              <a:t>Principle 5: Problem – Centered Orientation</a:t>
            </a:r>
            <a:endParaRPr lang="en-US" dirty="0">
              <a:solidFill>
                <a:schemeClr val="accent1"/>
              </a:solidFill>
              <a:latin typeface="Aptos Dis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0CFAD7-7BBE-3DD2-0740-238A5A05D322}"/>
              </a:ext>
            </a:extLst>
          </p:cNvPr>
          <p:cNvSpPr txBox="1"/>
          <p:nvPr/>
        </p:nvSpPr>
        <p:spPr>
          <a:xfrm>
            <a:off x="3861110" y="1170878"/>
            <a:ext cx="4572000" cy="527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5</a:t>
            </a:r>
            <a:r>
              <a:rPr lang="en-US" sz="2800" b="1" i="0" u="none" strike="noStrike" baseline="0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. Adults </a:t>
            </a:r>
            <a:r>
              <a:rPr lang="en-US" sz="2800" b="1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Prefer Problem–Centered Learning</a:t>
            </a:r>
            <a:endParaRPr lang="en-US" sz="2800" dirty="0">
              <a:latin typeface="Aptos Display"/>
            </a:endParaRPr>
          </a:p>
          <a:p>
            <a:pPr algn="l" rtl="0"/>
            <a:r>
              <a:rPr lang="en-US" sz="2800" b="0" i="0" dirty="0">
                <a:solidFill>
                  <a:srgbClr val="131313"/>
                </a:solidFill>
                <a:latin typeface="Aptos Light"/>
                <a:ea typeface="Segoe UI"/>
                <a:cs typeface="Segoe UI"/>
              </a:rPr>
              <a:t>​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Scenario and case – based teaching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Focused on real clinical situations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Practical, applicable, and hands-on</a:t>
            </a:r>
            <a:endParaRPr lang="en-US" sz="2800" dirty="0">
              <a:latin typeface="Aptos Display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184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0F4A26-6142-F521-D5B8-2395B3118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99">
            <a:extLst>
              <a:ext uri="{FF2B5EF4-FFF2-40B4-BE49-F238E27FC236}">
                <a16:creationId xmlns:a16="http://schemas.microsoft.com/office/drawing/2014/main" id="{CCC86FF9-BACF-1F70-3E49-6172AFC64A87}"/>
              </a:ext>
            </a:extLst>
          </p:cNvPr>
          <p:cNvCxnSpPr>
            <a:cxnSpLocks/>
          </p:cNvCxnSpPr>
          <p:nvPr/>
        </p:nvCxnSpPr>
        <p:spPr>
          <a:xfrm>
            <a:off x="411183" y="641628"/>
            <a:ext cx="840031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ot"/>
            <a:miter/>
            <a:headEnd type="none" w="med" len="med"/>
            <a:tailEnd type="none" w="med" len="med"/>
          </a:ln>
        </p:spPr>
      </p:cxnSp>
      <p:sp>
        <p:nvSpPr>
          <p:cNvPr id="5" name="Shape 98">
            <a:extLst>
              <a:ext uri="{FF2B5EF4-FFF2-40B4-BE49-F238E27FC236}">
                <a16:creationId xmlns:a16="http://schemas.microsoft.com/office/drawing/2014/main" id="{F0FC47FE-39C6-D4EE-5D98-F8154488C05F}"/>
              </a:ext>
            </a:extLst>
          </p:cNvPr>
          <p:cNvSpPr txBox="1"/>
          <p:nvPr/>
        </p:nvSpPr>
        <p:spPr>
          <a:xfrm>
            <a:off x="392475" y="182568"/>
            <a:ext cx="4872729" cy="509276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Sturgeon Community Hospital </a:t>
            </a:r>
            <a:r>
              <a:rPr lang="en-US" sz="1400" b="1" err="1">
                <a:latin typeface="Aptos Display"/>
                <a:ea typeface="Garamond"/>
                <a:cs typeface="Garamond"/>
                <a:sym typeface="Garamond"/>
              </a:rPr>
              <a:t>Labour</a:t>
            </a: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 and Delivery, Postpartum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endParaRPr lang="en-US" sz="1350" b="1" i="0" u="none" dirty="0">
              <a:solidFill>
                <a:srgbClr val="00899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76241E-703D-61F8-A90A-C6B4DF0CEB37}"/>
              </a:ext>
            </a:extLst>
          </p:cNvPr>
          <p:cNvSpPr>
            <a:spLocks noGrp="1"/>
          </p:cNvSpPr>
          <p:nvPr/>
        </p:nvSpPr>
        <p:spPr>
          <a:xfrm>
            <a:off x="417502" y="1169763"/>
            <a:ext cx="3448738" cy="3052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/>
                </a:solidFill>
                <a:latin typeface="Aptos Display"/>
              </a:rPr>
              <a:t>Principle 6: Internal Motivation</a:t>
            </a:r>
            <a:endParaRPr lang="en-US" dirty="0">
              <a:solidFill>
                <a:schemeClr val="accent1"/>
              </a:solidFill>
              <a:latin typeface="Aptos Dis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9A5427-FE77-CAA4-29D8-50AD84C0E8F5}"/>
              </a:ext>
            </a:extLst>
          </p:cNvPr>
          <p:cNvSpPr txBox="1"/>
          <p:nvPr/>
        </p:nvSpPr>
        <p:spPr>
          <a:xfrm>
            <a:off x="3861110" y="1170878"/>
            <a:ext cx="4572000" cy="51491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6</a:t>
            </a:r>
            <a:r>
              <a:rPr lang="en-US" sz="2800" b="1" i="0" u="none" strike="noStrike" baseline="0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. </a:t>
            </a:r>
            <a:r>
              <a:rPr lang="en-US" sz="2800" b="1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Adult Motivation Is Primarily Internal</a:t>
            </a:r>
            <a:endParaRPr lang="en-US" sz="2800" dirty="0">
              <a:latin typeface="Aptos Display"/>
            </a:endParaRPr>
          </a:p>
          <a:p>
            <a:endParaRPr lang="en-US" sz="2800" b="1" dirty="0">
              <a:solidFill>
                <a:srgbClr val="131313"/>
              </a:solidFill>
              <a:latin typeface="Aptos Display"/>
              <a:cs typeface="Segoe UI"/>
            </a:endParaRP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Confidence, competence, professional pride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Feeling valued and supported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Role modeling and encouragement matter</a:t>
            </a:r>
            <a:endParaRPr lang="en-US" sz="2800" dirty="0">
              <a:latin typeface="Aptos" panose="02110004020202020204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910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61C9D7-0C6E-7A04-2A12-7659D057A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99">
            <a:extLst>
              <a:ext uri="{FF2B5EF4-FFF2-40B4-BE49-F238E27FC236}">
                <a16:creationId xmlns:a16="http://schemas.microsoft.com/office/drawing/2014/main" id="{23AA28BE-D688-F7F5-12D3-68FF4C1F0401}"/>
              </a:ext>
            </a:extLst>
          </p:cNvPr>
          <p:cNvCxnSpPr>
            <a:cxnSpLocks/>
          </p:cNvCxnSpPr>
          <p:nvPr/>
        </p:nvCxnSpPr>
        <p:spPr>
          <a:xfrm>
            <a:off x="411183" y="641628"/>
            <a:ext cx="840031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ot"/>
            <a:miter/>
            <a:headEnd type="none" w="med" len="med"/>
            <a:tailEnd type="none" w="med" len="med"/>
          </a:ln>
        </p:spPr>
      </p:cxnSp>
      <p:sp>
        <p:nvSpPr>
          <p:cNvPr id="5" name="Shape 98">
            <a:extLst>
              <a:ext uri="{FF2B5EF4-FFF2-40B4-BE49-F238E27FC236}">
                <a16:creationId xmlns:a16="http://schemas.microsoft.com/office/drawing/2014/main" id="{09578AFC-7C5E-CA3E-0A9F-D89F54F8E51A}"/>
              </a:ext>
            </a:extLst>
          </p:cNvPr>
          <p:cNvSpPr txBox="1"/>
          <p:nvPr/>
        </p:nvSpPr>
        <p:spPr>
          <a:xfrm>
            <a:off x="392475" y="182568"/>
            <a:ext cx="4872729" cy="509276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Sturgeon Community Hospital </a:t>
            </a:r>
            <a:r>
              <a:rPr lang="en-US" sz="1400" b="1" err="1">
                <a:latin typeface="Aptos Display"/>
                <a:ea typeface="Garamond"/>
                <a:cs typeface="Garamond"/>
                <a:sym typeface="Garamond"/>
              </a:rPr>
              <a:t>Labour</a:t>
            </a: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 and Delivery, Postpartum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endParaRPr lang="en-US" sz="1350" b="1" i="0" u="none" dirty="0">
              <a:solidFill>
                <a:srgbClr val="00899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C0D547A-67C3-81B0-0986-D43461C5B4DF}"/>
              </a:ext>
            </a:extLst>
          </p:cNvPr>
          <p:cNvSpPr>
            <a:spLocks noGrp="1"/>
          </p:cNvSpPr>
          <p:nvPr/>
        </p:nvSpPr>
        <p:spPr>
          <a:xfrm>
            <a:off x="417502" y="1169763"/>
            <a:ext cx="3448738" cy="3052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/>
                </a:solidFill>
                <a:latin typeface="Aptos Display"/>
              </a:rPr>
              <a:t>Principle 7: Respect &amp; Collaboration</a:t>
            </a:r>
            <a:endParaRPr lang="en-US" dirty="0">
              <a:solidFill>
                <a:schemeClr val="accent1"/>
              </a:solidFill>
              <a:latin typeface="Aptos Dis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4EB81A-F7B3-6904-76DE-31F4CA7267A0}"/>
              </a:ext>
            </a:extLst>
          </p:cNvPr>
          <p:cNvSpPr txBox="1"/>
          <p:nvPr/>
        </p:nvSpPr>
        <p:spPr>
          <a:xfrm>
            <a:off x="3861110" y="1170878"/>
            <a:ext cx="4572000" cy="57892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7</a:t>
            </a:r>
            <a:r>
              <a:rPr lang="en-US" sz="2800" b="1" i="0" u="none" strike="noStrike" baseline="0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. </a:t>
            </a:r>
            <a:r>
              <a:rPr lang="en-US" sz="2800" b="1" dirty="0">
                <a:solidFill>
                  <a:srgbClr val="131313"/>
                </a:solidFill>
                <a:latin typeface="Aptos Display"/>
                <a:ea typeface="Segoe UI"/>
                <a:cs typeface="Segoe UI"/>
              </a:rPr>
              <a:t>Adults Need Respect and Collaboration</a:t>
            </a:r>
            <a:endParaRPr lang="en-US" sz="2800" dirty="0">
              <a:latin typeface="Aptos Display"/>
            </a:endParaRPr>
          </a:p>
          <a:p>
            <a:endParaRPr lang="en-US" sz="2800" b="1" dirty="0">
              <a:solidFill>
                <a:srgbClr val="131313"/>
              </a:solidFill>
              <a:latin typeface="Aptos Display"/>
              <a:cs typeface="Segoe UI"/>
            </a:endParaRP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Create psychological safety for questions and uncertainty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Two – way communication and feedback</a:t>
            </a:r>
          </a:p>
          <a:p>
            <a:pPr marL="285750" indent="-285750">
              <a:lnSpc>
                <a:spcPct val="12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800" dirty="0">
                <a:solidFill>
                  <a:srgbClr val="131313"/>
                </a:solidFill>
                <a:latin typeface="Aptos Display"/>
                <a:cs typeface="Arial"/>
              </a:rPr>
              <a:t>Recognize learners as colleagues</a:t>
            </a:r>
            <a:endParaRPr lang="en-US" sz="2800" dirty="0">
              <a:latin typeface="Aptos Display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12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3EECE6-9E4E-DCED-3E15-9276A37CB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99">
            <a:extLst>
              <a:ext uri="{FF2B5EF4-FFF2-40B4-BE49-F238E27FC236}">
                <a16:creationId xmlns:a16="http://schemas.microsoft.com/office/drawing/2014/main" id="{5A86FE7F-8FEF-7F4A-21D8-0594D2566E90}"/>
              </a:ext>
            </a:extLst>
          </p:cNvPr>
          <p:cNvCxnSpPr>
            <a:cxnSpLocks/>
          </p:cNvCxnSpPr>
          <p:nvPr/>
        </p:nvCxnSpPr>
        <p:spPr>
          <a:xfrm>
            <a:off x="411183" y="641628"/>
            <a:ext cx="840031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ot"/>
            <a:miter/>
            <a:headEnd type="none" w="med" len="med"/>
            <a:tailEnd type="none" w="med" len="med"/>
          </a:ln>
        </p:spPr>
      </p:cxnSp>
      <p:sp>
        <p:nvSpPr>
          <p:cNvPr id="5" name="Shape 98">
            <a:extLst>
              <a:ext uri="{FF2B5EF4-FFF2-40B4-BE49-F238E27FC236}">
                <a16:creationId xmlns:a16="http://schemas.microsoft.com/office/drawing/2014/main" id="{45BC639E-C5CF-BF2E-E7AA-EBB85C0F3656}"/>
              </a:ext>
            </a:extLst>
          </p:cNvPr>
          <p:cNvSpPr txBox="1"/>
          <p:nvPr/>
        </p:nvSpPr>
        <p:spPr>
          <a:xfrm>
            <a:off x="392475" y="182568"/>
            <a:ext cx="4872729" cy="509276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Sturgeon Community Hospital </a:t>
            </a:r>
            <a:r>
              <a:rPr lang="en-US" sz="1400" b="1" err="1">
                <a:latin typeface="Aptos Display"/>
                <a:ea typeface="Garamond"/>
                <a:cs typeface="Garamond"/>
                <a:sym typeface="Garamond"/>
              </a:rPr>
              <a:t>Labour</a:t>
            </a:r>
            <a:r>
              <a:rPr lang="en-US" sz="1400" b="1" dirty="0">
                <a:latin typeface="Aptos Display"/>
                <a:ea typeface="Garamond"/>
                <a:cs typeface="Garamond"/>
                <a:sym typeface="Garamond"/>
              </a:rPr>
              <a:t> and Delivery, Postpartum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endParaRPr lang="en-US" sz="1350" b="1" i="0" u="none" dirty="0">
              <a:solidFill>
                <a:srgbClr val="00899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0EA6679F-0290-515C-BB0F-947C10AC81E4}"/>
              </a:ext>
            </a:extLst>
          </p:cNvPr>
          <p:cNvSpPr>
            <a:spLocks noGrp="1"/>
          </p:cNvSpPr>
          <p:nvPr/>
        </p:nvSpPr>
        <p:spPr>
          <a:xfrm>
            <a:off x="612648" y="3622673"/>
            <a:ext cx="8430768" cy="1609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/>
              <a:t>To provide safe, competent, family-centered care. We do that by empowering nurses with education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3E2F8EAF-D9DE-9FD3-ED83-7032E7D7FC06}"/>
              </a:ext>
            </a:extLst>
          </p:cNvPr>
          <p:cNvSpPr>
            <a:spLocks noGrp="1"/>
          </p:cNvSpPr>
          <p:nvPr/>
        </p:nvSpPr>
        <p:spPr>
          <a:xfrm>
            <a:off x="612648" y="1627318"/>
            <a:ext cx="8430768" cy="18420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accent1"/>
                </a:solidFill>
              </a:rPr>
              <a:t>Goal</a:t>
            </a:r>
          </a:p>
        </p:txBody>
      </p:sp>
    </p:spTree>
    <p:extLst>
      <p:ext uri="{BB962C8B-B14F-4D97-AF65-F5344CB8AC3E}">
        <p14:creationId xmlns:p14="http://schemas.microsoft.com/office/powerpoint/2010/main" val="1892567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2F54D9A7-ACC0-6602-1D90-AD87F34E424A}"/>
              </a:ext>
            </a:extLst>
          </p:cNvPr>
          <p:cNvSpPr/>
          <p:nvPr/>
        </p:nvSpPr>
        <p:spPr>
          <a:xfrm>
            <a:off x="400051" y="848142"/>
            <a:ext cx="8349095" cy="4583000"/>
          </a:xfrm>
          <a:prstGeom prst="round2SameRect">
            <a:avLst>
              <a:gd name="adj1" fmla="val 2753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0B50433-4C84-70D2-2A50-7A74BB110E05}"/>
              </a:ext>
            </a:extLst>
          </p:cNvPr>
          <p:cNvSpPr txBox="1">
            <a:spLocks/>
          </p:cNvSpPr>
          <p:nvPr/>
        </p:nvSpPr>
        <p:spPr>
          <a:xfrm>
            <a:off x="867034" y="2570362"/>
            <a:ext cx="7236000" cy="2400342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ts val="6100"/>
              </a:lnSpc>
              <a:spcBef>
                <a:spcPct val="0"/>
              </a:spcBef>
              <a:buNone/>
              <a:defRPr sz="6000" kern="1200">
                <a:solidFill>
                  <a:schemeClr val="accent2"/>
                </a:solidFill>
                <a:latin typeface="Public Sans Black" pitchFamily="50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1"/>
                </a:solidFill>
                <a:latin typeface="Aptos Display"/>
              </a:rPr>
              <a:t>Questions</a:t>
            </a:r>
            <a:br>
              <a:rPr lang="en-US" dirty="0">
                <a:latin typeface="Aptos Display"/>
              </a:rPr>
            </a:br>
            <a:endParaRPr lang="en-US">
              <a:solidFill>
                <a:srgbClr val="6C3B5E"/>
              </a:solidFill>
              <a:latin typeface="Aptos Display"/>
            </a:endParaRPr>
          </a:p>
        </p:txBody>
      </p:sp>
      <p:cxnSp>
        <p:nvCxnSpPr>
          <p:cNvPr id="2" name="Shape 99">
            <a:extLst>
              <a:ext uri="{FF2B5EF4-FFF2-40B4-BE49-F238E27FC236}">
                <a16:creationId xmlns:a16="http://schemas.microsoft.com/office/drawing/2014/main" id="{4B06BD14-3A98-B4A1-55D6-0E6FF17F6F41}"/>
              </a:ext>
            </a:extLst>
          </p:cNvPr>
          <p:cNvCxnSpPr>
            <a:cxnSpLocks/>
          </p:cNvCxnSpPr>
          <p:nvPr/>
        </p:nvCxnSpPr>
        <p:spPr>
          <a:xfrm>
            <a:off x="411183" y="641628"/>
            <a:ext cx="840031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ot"/>
            <a:miter/>
            <a:headEnd type="none" w="med" len="med"/>
            <a:tailEnd type="none" w="med" len="med"/>
          </a:ln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FBA02FAE-59D2-51D0-73C2-44E64EA1C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6978" y="5659909"/>
            <a:ext cx="1992168" cy="996084"/>
          </a:xfrm>
          <a:prstGeom prst="rect">
            <a:avLst/>
          </a:prstGeom>
        </p:spPr>
      </p:pic>
      <p:sp>
        <p:nvSpPr>
          <p:cNvPr id="5" name="Shape 98">
            <a:extLst>
              <a:ext uri="{FF2B5EF4-FFF2-40B4-BE49-F238E27FC236}">
                <a16:creationId xmlns:a16="http://schemas.microsoft.com/office/drawing/2014/main" id="{C23496F5-884C-C208-41B9-185EAFBBB54E}"/>
              </a:ext>
            </a:extLst>
          </p:cNvPr>
          <p:cNvSpPr txBox="1"/>
          <p:nvPr/>
        </p:nvSpPr>
        <p:spPr>
          <a:xfrm>
            <a:off x="392475" y="182568"/>
            <a:ext cx="4872729" cy="509276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1400" b="1" dirty="0">
                <a:solidFill>
                  <a:schemeClr val="bg1"/>
                </a:solidFill>
                <a:latin typeface="Verdana Pro"/>
                <a:ea typeface="Garamond"/>
                <a:cs typeface="Garamond"/>
                <a:sym typeface="Garamond"/>
              </a:rPr>
              <a:t>Sturgeon Community Hospital </a:t>
            </a:r>
            <a:r>
              <a:rPr lang="en-US" sz="1400" b="1" err="1">
                <a:solidFill>
                  <a:schemeClr val="bg1"/>
                </a:solidFill>
                <a:latin typeface="Verdana Pro"/>
                <a:ea typeface="Garamond"/>
                <a:cs typeface="Garamond"/>
                <a:sym typeface="Garamond"/>
              </a:rPr>
              <a:t>Labour</a:t>
            </a:r>
            <a:r>
              <a:rPr lang="en-US" sz="1400" b="1" dirty="0">
                <a:solidFill>
                  <a:schemeClr val="bg1"/>
                </a:solidFill>
                <a:latin typeface="Verdana Pro"/>
                <a:ea typeface="Garamond"/>
                <a:cs typeface="Garamond"/>
                <a:sym typeface="Garamond"/>
              </a:rPr>
              <a:t> and Delivery, Postpartum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endParaRPr lang="en-US" sz="1350" b="1" i="0" u="none" dirty="0">
              <a:solidFill>
                <a:srgbClr val="00899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19677225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AHS template">
      <a:dk1>
        <a:sysClr val="windowText" lastClr="000000"/>
      </a:dk1>
      <a:lt1>
        <a:sysClr val="window" lastClr="FFFFFF"/>
      </a:lt1>
      <a:dk2>
        <a:srgbClr val="FFFFFF"/>
      </a:dk2>
      <a:lt2>
        <a:srgbClr val="E7E6E6"/>
      </a:lt2>
      <a:accent1>
        <a:srgbClr val="00ADBB"/>
      </a:accent1>
      <a:accent2>
        <a:srgbClr val="6C3B5E"/>
      </a:accent2>
      <a:accent3>
        <a:srgbClr val="789C4A"/>
      </a:accent3>
      <a:accent4>
        <a:srgbClr val="005E86"/>
      </a:accent4>
      <a:accent5>
        <a:srgbClr val="FFFFFF"/>
      </a:accent5>
      <a:accent6>
        <a:srgbClr val="FFFFFF"/>
      </a:accent6>
      <a:hlink>
        <a:srgbClr val="0070C0"/>
      </a:hlink>
      <a:folHlink>
        <a:srgbClr val="0070C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ls-brand-tmpl-powerpoint-basic-version-1.potx" id="{80A631C6-575A-4A3D-A1EA-7F096F9DCC78}" vid="{E988C7A9-BC30-4C6F-A7DF-0A19186757C7}"/>
    </a:ext>
  </a:extLst>
</a:theme>
</file>

<file path=ppt/theme/theme2.xml><?xml version="1.0" encoding="utf-8"?>
<a:theme xmlns:a="http://schemas.openxmlformats.org/drawingml/2006/main" name="Custom Design">
  <a:themeElements>
    <a:clrScheme name="AHS template">
      <a:dk1>
        <a:sysClr val="windowText" lastClr="000000"/>
      </a:dk1>
      <a:lt1>
        <a:sysClr val="window" lastClr="FFFFFF"/>
      </a:lt1>
      <a:dk2>
        <a:srgbClr val="FFFFFF"/>
      </a:dk2>
      <a:lt2>
        <a:srgbClr val="E7E6E6"/>
      </a:lt2>
      <a:accent1>
        <a:srgbClr val="00ADBB"/>
      </a:accent1>
      <a:accent2>
        <a:srgbClr val="6C3B5E"/>
      </a:accent2>
      <a:accent3>
        <a:srgbClr val="789C4A"/>
      </a:accent3>
      <a:accent4>
        <a:srgbClr val="005E86"/>
      </a:accent4>
      <a:accent5>
        <a:srgbClr val="FFFFFF"/>
      </a:accent5>
      <a:accent6>
        <a:srgbClr val="FFFFFF"/>
      </a:accent6>
      <a:hlink>
        <a:srgbClr val="0070C0"/>
      </a:hlink>
      <a:folHlink>
        <a:srgbClr val="0070C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F79F12B51CBC408832BCED6A14D972" ma:contentTypeVersion="48" ma:contentTypeDescription="Create a new document." ma:contentTypeScope="" ma:versionID="8abe1edf8d7143ce83b2e83299137fd3">
  <xsd:schema xmlns:xsd="http://www.w3.org/2001/XMLSchema" xmlns:xs="http://www.w3.org/2001/XMLSchema" xmlns:p="http://schemas.microsoft.com/office/2006/metadata/properties" xmlns:ns2="1f022306-3a63-448e-8673-03869630d26e" xmlns:ns3="9dd1969e-0d40-40c8-94c5-4a6199b53070" targetNamespace="http://schemas.microsoft.com/office/2006/metadata/properties" ma:root="true" ma:fieldsID="5eeb9b0b9b4447905ead6c8b9bbb7e54" ns2:_="" ns3:_="">
    <xsd:import namespace="1f022306-3a63-448e-8673-03869630d26e"/>
    <xsd:import namespace="9dd1969e-0d40-40c8-94c5-4a6199b53070"/>
    <xsd:element name="properties">
      <xsd:complexType>
        <xsd:sequence>
          <xsd:element name="documentManagement">
            <xsd:complexType>
              <xsd:all>
                <xsd:element ref="ns2:Teams_x0020_Name"/>
                <xsd:element ref="ns2:Sync_x0020_to_x0020_External" minOccurs="0"/>
                <xsd:element ref="ns2:Internal_x002f_External" minOccurs="0"/>
                <xsd:element ref="ns2:Search" minOccurs="0"/>
                <xsd:element ref="ns2:TaxCatchAll" minOccurs="0"/>
                <xsd:element ref="ns2:Authors" minOccurs="0"/>
                <xsd:element ref="ns3:KpiDescription" minOccurs="0"/>
                <xsd:element ref="ns2:Document_x0020_Title" minOccurs="0"/>
                <xsd:element ref="ns2:File_x0020_Path" minOccurs="0"/>
                <xsd:element ref="ns2:Linked_x002f_Unlinked" minOccurs="0"/>
                <xsd:element ref="ns3:Tools_x0020_Update_x0020_Document_x0020_Name_x0020_and_x0020_Path" minOccurs="0"/>
                <xsd:element ref="ns3:NewFilePath" minOccurs="0"/>
                <xsd:element ref="ns2:_dlc_DocId" minOccurs="0"/>
                <xsd:element ref="ns2:_dlc_DocIdUrl" minOccurs="0"/>
                <xsd:element ref="ns2:_dlc_DocIdPersistId" minOccurs="0"/>
                <xsd:element ref="ns2:eb6b915a2f894a4fb8494a7b927443ae" minOccurs="0"/>
                <xsd:element ref="ns2:FileModifiedBy" minOccurs="0"/>
                <xsd:element ref="ns2:Item_x0020_Change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022306-3a63-448e-8673-03869630d26e" elementFormDefault="qualified">
    <xsd:import namespace="http://schemas.microsoft.com/office/2006/documentManagement/types"/>
    <xsd:import namespace="http://schemas.microsoft.com/office/infopath/2007/PartnerControls"/>
    <xsd:element name="Teams_x0020_Name" ma:index="8" ma:displayName="Team Name" ma:format="Dropdown" ma:internalName="Teams_x0020_Name" ma:readOnly="false">
      <xsd:simpleType>
        <xsd:restriction base="dms:Choice">
          <xsd:enumeration value="About"/>
          <xsd:enumeration value="Accreditation"/>
          <xsd:enumeration value="Acute Care Alberta"/>
          <xsd:enumeration value="Acute Care Bundle Improvement"/>
          <xsd:enumeration value="Acute Care South West"/>
          <xsd:enumeration value="Action on Priorities"/>
          <xsd:enumeration value="Addiction &amp; Mental Health"/>
          <xsd:enumeration value="Advance Care Planning"/>
          <xsd:enumeration value="Advanced Practice Nursing"/>
          <xsd:enumeration value="AHS Improvement Way (AIW)"/>
          <xsd:enumeration value="AHS Support for Ukraine"/>
          <xsd:enumeration value="Alberta Cervical Cancer Screening Program"/>
          <xsd:enumeration value="Alberta Clinician Council"/>
          <xsd:enumeration value="Alberta Children's Hospital"/>
          <xsd:enumeration value="Alberta Children's Hospital - Emergency Department"/>
          <xsd:enumeration value="Alberta Children's Hospital - Hospital Pediatrics"/>
          <xsd:enumeration value="Alberta Children's Hospital - Pediatric Inpatient"/>
          <xsd:enumeration value="Alberta Children's Hospital - Pediatric Outpatient"/>
          <xsd:enumeration value="Alberta Hospital Edmonton"/>
          <xsd:enumeration value="Alberta Netcare"/>
          <xsd:enumeration value="Alberta Newborn Screening Program (NMS)"/>
          <xsd:enumeration value="Alberta Precision Laboratories"/>
          <xsd:enumeration value="Alberta Trauma Services"/>
          <xsd:enumeration value="Alberta Vaccine Booking System"/>
          <xsd:enumeration value="Allied Health"/>
          <xsd:enumeration value="Allied Health - Calgary"/>
          <xsd:enumeration value="Allied Health - Edmonton"/>
          <xsd:enumeration value="Analytics (DIMR)"/>
          <xsd:enumeration value="Analytics at AHS"/>
          <xsd:enumeration value="Anesthesia - Calgary"/>
          <xsd:enumeration value="Antimicrobial Stewardship"/>
          <xsd:enumeration value="Arthur J.E. Child Comprehensive Cancer Centre"/>
          <xsd:enumeration value="Assisted Living Alberta"/>
          <xsd:enumeration value="Basic Life Support"/>
          <xsd:enumeration value="Business Continuity Management"/>
          <xsd:enumeration value="Branding"/>
          <xsd:enumeration value="Calgary Zone Integrated Operations Centre"/>
          <xsd:enumeration value="Cancer Care Alberta"/>
          <xsd:enumeration value="Canmore General Hospital"/>
          <xsd:enumeration value="Cannabis"/>
          <xsd:enumeration value="Capital Management"/>
          <xsd:enumeration value="Cardiac Sciences, Critical Care, Respiratory Health Program - South Zone"/>
          <xsd:enumeration value="Cardiac Sciences - Calgary"/>
          <xsd:enumeration value="Cardiovascular Health and Stroke Strategic Clinical Network"/>
          <xsd:enumeration value="Care After Death (Acute Care Sites) - Calgary"/>
          <xsd:enumeration value="Celebrating Health"/>
          <xsd:enumeration value="Chief Medical Information Office"/>
          <xsd:enumeration value="Claresholm General Hospital"/>
          <xsd:enumeration value="Clinical Education - Central Zone"/>
          <xsd:enumeration value="Clinical Guidance Viewer"/>
          <xsd:enumeration value="Clinical Knowledge &amp; Content Management Service"/>
          <xsd:enumeration value="Clinical Practice Support - Calgary"/>
          <xsd:enumeration value="Clinical Neurosciences - Calgary"/>
          <xsd:enumeration value="CoACT"/>
          <xsd:enumeration value="Communicable Disease Control"/>
          <xsd:enumeration value="Communicable Disease Emergency Response Plan"/>
          <xsd:enumeration value="Communicable Disease &amp; Outbreak Management"/>
          <xsd:enumeration value="Community Engagement &amp; Communications"/>
          <xsd:enumeration value="Connect Care"/>
          <xsd:enumeration value="Connect Care - Training"/>
          <xsd:enumeration value="Contests"/>
          <xsd:enumeration value="Contracting, Procurement &amp; Supply Management"/>
          <xsd:enumeration value="Copyright"/>
          <xsd:enumeration value="Correctional Health Services"/>
          <xsd:enumeration value="Critical Care Medicine - Calgary"/>
          <xsd:enumeration value="Critical Care Medicine - Edmonton"/>
          <xsd:enumeration value="Critical Care Strategical Clinical Network"/>
          <xsd:enumeration value="Data &amp; Repository Services"/>
          <xsd:enumeration value="Data Quality"/>
          <xsd:enumeration value="Department of Surgery - Calgary"/>
          <xsd:enumeration value="Diagnostic Imaging"/>
          <xsd:enumeration value="Didsbury District Health Services"/>
          <xsd:enumeration value="Diversity &amp; Inclusion"/>
          <xsd:enumeration value="Domestic Violence"/>
          <xsd:enumeration value="Early Hearing Detection &amp; Intervention Program"/>
          <xsd:enumeration value="eCritical Alberta"/>
          <xsd:enumeration value="eHealth Competence"/>
          <xsd:enumeration value="Emergency Departments - Calgary"/>
          <xsd:enumeration value="Emergency Departments - Edmonton"/>
          <xsd:enumeration value="Emergency Departments - Medicine Hat"/>
          <xsd:enumeration value="Emergency/Disaster Management"/>
          <xsd:enumeration value="Emergency Medical Services"/>
          <xsd:enumeration value="Emergency Nursing Provincial Education Program (ENPEP)"/>
          <xsd:enumeration value="Emerging Pathogens"/>
          <xsd:enumeration value="End PJ Paralysis"/>
          <xsd:enumeration value="Engagement &amp; Patient Experience"/>
          <xsd:enumeration value="Enhancing Care in the Community"/>
          <xsd:enumeration value="Enterprise Information Management"/>
          <xsd:enumeration value="eQuality &amp; eSafety"/>
          <xsd:enumeration value="eSIM"/>
          <xsd:enumeration value="Ethics &amp; Compliance"/>
          <xsd:enumeration value="Everyone Call Home Working Alone Application"/>
          <xsd:enumeration value="Falls Risk Management"/>
          <xsd:enumeration value="Finance"/>
          <xsd:enumeration value="Foothills Medical Centre"/>
          <xsd:enumeration value="Forms - Calgary (Legacy)"/>
          <xsd:enumeration value="Forms - Calgary NICU (Legacy)"/>
          <xsd:enumeration value="Forms - Chinook (Legacy)"/>
          <xsd:enumeration value="Forms Strategy &amp; Management"/>
          <xsd:enumeration value="Frontline Leader Advisory Council"/>
          <xsd:enumeration value="Give Life Alberta"/>
          <xsd:enumeration value="Glenrose Rehabilitation Hospital"/>
          <xsd:enumeration value="Grande Prairie Regional Hospital"/>
          <xsd:enumeration value="Hand Hygiene"/>
          <xsd:enumeration value="Harm Reduction Services"/>
          <xsd:enumeration value="Health Information Management"/>
          <xsd:enumeration value="Health Link"/>
          <xsd:enumeration value="Health Literacy"/>
          <xsd:enumeration value="Health Professions Strategy &amp; Practice"/>
          <xsd:enumeration value="Health Promoting Health Services"/>
          <xsd:enumeration value="Healthy Child &amp; Youth Development"/>
          <xsd:enumeration value="Healthy Children &amp; Families"/>
          <xsd:enumeration value="Healthy Parents, Healthy Children"/>
          <xsd:enumeration value="Home Parenteral Therapy Program (HPTP)"/>
          <xsd:enumeration value="Human Factors"/>
          <xsd:enumeration value="Human Resources"/>
          <xsd:enumeration value="InfoCare"/>
          <xsd:enumeration value="Information Technology"/>
          <xsd:enumeration value="Indigenous Health"/>
          <xsd:enumeration value="Infection Prevention &amp; Control"/>
          <xsd:enumeration value="In-Scope Resources"/>
          <xsd:enumeration value="Integrated Quality Management - Calgary"/>
          <xsd:enumeration value="Integrated Quality Management - Central"/>
          <xsd:enumeration value="Integrated Quality Management - Edmonton"/>
          <xsd:enumeration value="Integrated Quality Management - South"/>
          <xsd:enumeration value="Integrated Surgical Instrument Management"/>
          <xsd:enumeration value="Internal Audit &amp; Enterprise Risk Management"/>
          <xsd:enumeration value="Interpretation &amp; Translation Services"/>
          <xsd:enumeration value="Kaye Edmonton Clinic"/>
          <xsd:enumeration value="Knowledge Management"/>
          <xsd:enumeration value="Laboratory Services"/>
          <xsd:enumeration value="Lamont Health Care Centre"/>
          <xsd:enumeration value="Learn Improve Together"/>
          <xsd:enumeration value="Learning Navigator"/>
          <xsd:enumeration value="Legal &amp; Privacy"/>
          <xsd:enumeration value="Let Go"/>
          <xsd:enumeration value="Lippincott Procedures Support"/>
          <xsd:enumeration value="Linen &amp; Environmental Services"/>
          <xsd:enumeration value="Maternal Child Program"/>
          <xsd:enumeration value="Medical Affairs"/>
          <xsd:enumeration value="Meditech Manuals - Public Health"/>
          <xsd:enumeration value="Neonatal Intensive Care Unit"/>
          <xsd:enumeration value="Neonatal Intensive Care Unit - Calgary"/>
          <xsd:enumeration value="News"/>
          <xsd:enumeration value="Northeast Community Health Centre"/>
          <xsd:enumeration value="Northern Lights Regional Health Centre"/>
          <xsd:enumeration value="Nursing"/>
          <xsd:enumeration value="Nursing Manual - Calgary"/>
          <xsd:enumeration value="Nutrition, Food, Linen &amp; Environmental Services"/>
          <xsd:enumeration value="Nutrition &amp; Food Services"/>
          <xsd:enumeration value="Obstetrics &amp; Gynaecology"/>
          <xsd:enumeration value="Oral Health"/>
          <xsd:enumeration value="Organization Charts"/>
          <xsd:enumeration value="OR Information Systems (ORIS)"/>
          <xsd:enumeration value="Orthopaedic Trauma"/>
          <xsd:enumeration value="Over Capacity Protocols"/>
          <xsd:enumeration value="PADIS (Poison &amp; Drug Information Service)"/>
          <xsd:enumeration value="Palliative &amp; End of Life Care - Calgary (PEOLC)"/>
          <xsd:enumeration value="Parking Services"/>
          <xsd:enumeration value="Patient Concerns Department"/>
          <xsd:enumeration value="Patient Engagement"/>
          <xsd:enumeration value="Patient Safety"/>
          <xsd:enumeration value="Pediatric Intensive Care Unit - Calgary"/>
          <xsd:enumeration value="Pediatric Nursing - Edmonton"/>
          <xsd:enumeration value="Peter Lougheed Centre"/>
          <xsd:enumeration value="Pharmacy Services"/>
          <xsd:enumeration value="Pharmacy Services - Calgary"/>
          <xsd:enumeration value="Pharmacy Services - South Zone West"/>
          <xsd:enumeration value="Planning &amp; Performance"/>
          <xsd:enumeration value="Post Anesthetic Care Unit - Calgary"/>
          <xsd:enumeration value="Primary Care Alberta"/>
          <xsd:enumeration value="Primary Health Care"/>
          <xsd:enumeration value="Professional Practice Councils"/>
          <xsd:enumeration value="Protective Services Centre of Expertise"/>
          <xsd:enumeration value="Provincial Access Team"/>
          <xsd:enumeration value="Provincial Capacity Management"/>
          <xsd:enumeration value="Provincial Injury Prevention Program"/>
          <xsd:enumeration value="Provincial Medication Safety"/>
          <xsd:enumeration value="Provincial Midwifery"/>
          <xsd:enumeration value="Provincial Population &amp; Public Health"/>
          <xsd:enumeration value="Provincial Staffing Services"/>
          <xsd:enumeration value="Provincial Surgical Services"/>
          <xsd:enumeration value="Provincial Rehabilitation Strategy"/>
          <xsd:enumeration value="Public Health Alberta"/>
          <xsd:enumeration value="Public Health - Calgary"/>
          <xsd:enumeration value="Public Health - Central"/>
          <xsd:enumeration value="Public Health - Edmonton"/>
          <xsd:enumeration value="Public Health - North"/>
          <xsd:enumeration value="Public Health - South"/>
          <xsd:enumeration value="Public Health Surveillance &amp; Infrastructure"/>
          <xsd:enumeration value="Quality &amp; Healthcare Improvement"/>
          <xsd:enumeration value="Quality &amp; Patient Safety Education"/>
          <xsd:enumeration value="Quality Improvement for Colonoscopy Services"/>
          <xsd:enumeration value="Queen Elizabeth II Regional Hospital"/>
          <xsd:enumeration value="RAAPID"/>
          <xsd:enumeration value="Recognition"/>
          <xsd:enumeration value="Recovery Alberta"/>
          <xsd:enumeration value="Recruitment, Optimization, Retention"/>
          <xsd:enumeration value="Refocusing Healthcare in Alberta"/>
          <xsd:enumeration value="Regional Nursing Manual - Calgary"/>
          <xsd:enumeration value="Regional On-Call Application"/>
          <xsd:enumeration value="Renal Services"/>
          <xsd:enumeration value="REPAC"/>
          <xsd:enumeration value="Reporting &amp; Learning System for Patient Safety"/>
          <xsd:enumeration value="Research Challenge"/>
          <xsd:enumeration value="Respectful Workplaces"/>
          <xsd:enumeration value="Respiratory Equipment &amp; Services"/>
          <xsd:enumeration value="Respiratory Therapy Services - Calgary"/>
          <xsd:enumeration value="Respiratory Therapy Services - Edmonton/Stollery"/>
          <xsd:enumeration value="Review"/>
          <xsd:enumeration value="Richmond Road Diagnostic Treatment Centre"/>
          <xsd:enumeration value="Rockyview General Hospital"/>
          <xsd:enumeration value="Royal Alexandra Hospital (RAH)"/>
          <xsd:enumeration value="Rural Nurse Education (RNE)"/>
          <xsd:enumeration value="Safe Medication Administration"/>
          <xsd:enumeration value="Safest Together"/>
          <xsd:enumeration value="Screening Programs"/>
          <xsd:enumeration value="Screen Test"/>
          <xsd:enumeration value="Secret Santa"/>
          <xsd:enumeration value="Seniors Health"/>
          <xsd:enumeration value="Shared Commitments"/>
          <xsd:enumeration value="Social"/>
          <xsd:enumeration value="South Health Campus"/>
          <xsd:enumeration value="Southern Alberta Organ &amp; Tissue Donation Program"/>
          <xsd:enumeration value="Strategic Clinical Networks"/>
          <xsd:enumeration value="Strathcona Community Hospital"/>
          <xsd:enumeration value="Sturgeon Community Hospital"/>
          <xsd:enumeration value="Surveillance &amp; Health Status Assessment"/>
          <xsd:enumeration value="Survey &amp; Evaluation Services"/>
          <xsd:enumeration value="Tobacco Reduction Program"/>
          <xsd:enumeration value="Tools"/>
          <xsd:enumeration value="Transplant Services - Edmonton"/>
          <xsd:enumeration value="Trauma Services - Calgary"/>
          <xsd:enumeration value="University Alberta Hospital - Identity Project"/>
          <xsd:enumeration value="University Alberta Hospital - Virtual Learning Centre"/>
          <xsd:enumeration value="University of Alberta Hospital"/>
          <xsd:enumeration value="University of Alberta Hospital - Clinical Informatics"/>
          <xsd:enumeration value="Urgent Care"/>
          <xsd:enumeration value="Urgent Notification to an Emerging Issue"/>
          <xsd:enumeration value="Virtual Health"/>
          <xsd:enumeration value="Vision, Mission, Values &amp; Strategies"/>
          <xsd:enumeration value="Volunteer Resources"/>
          <xsd:enumeration value="Web 101"/>
          <xsd:enumeration value="What Matters To You"/>
          <xsd:enumeration value="What's Your Balance"/>
          <xsd:enumeration value="Women's &amp; Infant Health"/>
          <xsd:enumeration value="Workforce Discounts"/>
        </xsd:restriction>
      </xsd:simpleType>
    </xsd:element>
    <xsd:element name="Sync_x0020_to_x0020_External" ma:index="9" nillable="true" ma:displayName="Sync to External" ma:default="0" ma:internalName="Sync_x0020_to_x0020_External" ma:readOnly="false">
      <xsd:simpleType>
        <xsd:restriction base="dms:Boolean"/>
      </xsd:simpleType>
    </xsd:element>
    <xsd:element name="Internal_x002f_External" ma:index="10" nillable="true" ma:displayName="Internal/External" ma:default="Internal" ma:format="Dropdown" ma:internalName="Internal_x002F_External" ma:readOnly="false">
      <xsd:simpleType>
        <xsd:restriction base="dms:Choice">
          <xsd:enumeration value="Internal"/>
          <xsd:enumeration value="External"/>
        </xsd:restriction>
      </xsd:simpleType>
    </xsd:element>
    <xsd:element name="Search" ma:index="11" nillable="true" ma:displayName="Searchable" ma:default="1" ma:internalName="Search" ma:readOnly="false">
      <xsd:simpleType>
        <xsd:restriction base="dms:Boolean"/>
      </xsd:simpleType>
    </xsd:element>
    <xsd:element name="TaxCatchAll" ma:index="12" nillable="true" ma:displayName="Taxonomy Catch All Column" ma:hidden="true" ma:list="{9c2ba347-6b15-455c-a3b9-5dfd99ebb6b9}" ma:internalName="TaxCatchAll" ma:showField="CatchAllData" ma:web="1f022306-3a63-448e-8673-03869630d2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uthors" ma:index="14" nillable="true" ma:displayName="Authors" ma:internalName="Authors" ma:readOnly="false">
      <xsd:simpleType>
        <xsd:restriction base="dms:Text">
          <xsd:maxLength value="255"/>
        </xsd:restriction>
      </xsd:simpleType>
    </xsd:element>
    <xsd:element name="Document_x0020_Title" ma:index="16" nillable="true" ma:displayName="Document Name" ma:format="Hyperlink" ma:internalName="Document_x0020_Titl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File_x0020_Path" ma:index="17" nillable="true" ma:displayName="File Path" ma:internalName="File_x0020_Path" ma:readOnly="false">
      <xsd:simpleType>
        <xsd:restriction base="dms:Text">
          <xsd:maxLength value="255"/>
        </xsd:restriction>
      </xsd:simpleType>
    </xsd:element>
    <xsd:element name="Linked_x002f_Unlinked" ma:index="18" nillable="true" ma:displayName="Linked/Unlinked" ma:format="Dropdown" ma:internalName="Linked_x002F_Unlinked" ma:readOnly="false">
      <xsd:simpleType>
        <xsd:restriction base="dms:Choice">
          <xsd:enumeration value="Linked"/>
          <xsd:enumeration value="Unlinked"/>
        </xsd:restriction>
      </xsd:simpleType>
    </xsd:element>
    <xsd:element name="_dlc_DocId" ma:index="21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eb6b915a2f894a4fb8494a7b927443ae" ma:index="24" nillable="true" ma:displayName="Zone_0" ma:hidden="true" ma:internalName="eb6b915a2f894a4fb8494a7b927443ae" ma:readOnly="false">
      <xsd:simpleType>
        <xsd:restriction base="dms:Note"/>
      </xsd:simpleType>
    </xsd:element>
    <xsd:element name="FileModifiedBy" ma:index="25" nillable="true" ma:displayName="FileModifiedBy" ma:list="UserInfo" ma:SharePointGroup="0" ma:internalName="FileModifiedBy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tem_x0020_Changed" ma:index="26" nillable="true" ma:displayName="Item Changed" ma:default="1" ma:internalName="Item_x0020_Changed" ma:readOnly="fals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d1969e-0d40-40c8-94c5-4a6199b53070" elementFormDefault="qualified">
    <xsd:import namespace="http://schemas.microsoft.com/office/2006/documentManagement/types"/>
    <xsd:import namespace="http://schemas.microsoft.com/office/infopath/2007/PartnerControls"/>
    <xsd:element name="KpiDescription" ma:index="15" nillable="true" ma:displayName="Description" ma:description="The description provides information about the purpose of the goal." ma:internalName="KpiDescription" ma:readOnly="false">
      <xsd:simpleType>
        <xsd:restriction base="dms:Note">
          <xsd:maxLength value="255"/>
        </xsd:restriction>
      </xsd:simpleType>
    </xsd:element>
    <xsd:element name="Tools_x0020_Update_x0020_Document_x0020_Name_x0020_and_x0020_Path" ma:index="19" nillable="true" ma:displayName="Tools Update Document Name and Path" ma:format="Hyperlink" ma:internalName="Tools_x0020_Update_x0020_Document_x0020_Name_x0020_and_x0020_Path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NewFilePath" ma:index="20" nillable="true" ma:displayName="NewFilePath" ma:format="Hyperlink" ma:internalName="NewFilePath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2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3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3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f022306-3a63-448e-8673-03869630d26e" xsi:nil="true"/>
    <Teams_x0020_Name xmlns="1f022306-3a63-448e-8673-03869630d26e">Branding</Teams_x0020_Name>
    <Sync_x0020_to_x0020_External xmlns="1f022306-3a63-448e-8673-03869630d26e">false</Sync_x0020_to_x0020_External>
    <KpiDescription xmlns="9dd1969e-0d40-40c8-94c5-4a6199b53070" xsi:nil="true"/>
    <eb6b915a2f894a4fb8494a7b927443ae xmlns="1f022306-3a63-448e-8673-03869630d26e" xsi:nil="true"/>
    <Document_x0020_Title xmlns="1f022306-3a63-448e-8673-03869630d26e">
      <Url>https://albertahealthservices.sharepoint.com/teams/InsiteMain/tls/brand/tls-brand-tmpl-powerpoint-basic-version-1.pptx?d=w8f0b4281180e4b11bf9e5587166034a1</Url>
      <Description>AHS PowerPoint Basic Version 1</Description>
    </Document_x0020_Title>
    <Search xmlns="1f022306-3a63-448e-8673-03869630d26e">true</Search>
    <Authors xmlns="1f022306-3a63-448e-8673-03869630d26e" xsi:nil="true"/>
    <File_x0020_Path xmlns="1f022306-3a63-448e-8673-03869630d26e">https://albertahealthservices.sharepoint.com/teams/InsiteMain/tls/brand/tls-brand-tmpl-powerpoint-basic-version-1.pptx</File_x0020_Path>
    <Tools_x0020_Update_x0020_Document_x0020_Name_x0020_and_x0020_Path xmlns="9dd1969e-0d40-40c8-94c5-4a6199b53070">
      <Url xsi:nil="true"/>
      <Description xsi:nil="true"/>
    </Tools_x0020_Update_x0020_Document_x0020_Name_x0020_and_x0020_Path>
    <Item_x0020_Changed xmlns="1f022306-3a63-448e-8673-03869630d26e">false</Item_x0020_Changed>
    <FileModifiedBy xmlns="1f022306-3a63-448e-8673-03869630d26e">
      <UserInfo>
        <DisplayName>James Zevnik</DisplayName>
        <AccountId>27</AccountId>
        <AccountType/>
      </UserInfo>
    </FileModifiedBy>
    <Internal_x002f_External xmlns="1f022306-3a63-448e-8673-03869630d26e">Internal</Internal_x002f_External>
    <Linked_x002f_Unlinked xmlns="1f022306-3a63-448e-8673-03869630d26e" xsi:nil="true"/>
    <NewFilePath xmlns="9dd1969e-0d40-40c8-94c5-4a6199b53070">
      <Url>https://albertahealthservices.sharepoint.com/teams/InsiteMain/Tls?id=/teams/InsiteMain/tls/brand/tls-brand-tmpl-powerpoint-basic-version-1.pptx&amp;parent=/teams/InsiteMain/Tls</Url>
      <Description>https://albertahealthservices.sharepoint.com/teams/InsiteMain/Tls?id=/teams/InsiteMain/tls/brand/tls-brand-tmpl-powerpoint-basic-version-1.pptx&amp;parent=/teams/InsiteMain/Tls</Description>
    </NewFilePath>
    <_dlc_DocId xmlns="1f022306-3a63-448e-8673-03869630d26e">PDXVNP7T7YMD-622179740-2903</_dlc_DocId>
    <_dlc_DocIdUrl xmlns="1f022306-3a63-448e-8673-03869630d26e">
      <Url>https://albertahealthservices.sharepoint.com/teams/InsiteMain/_layouts/15/DocIdRedir.aspx?ID=PDXVNP7T7YMD-622179740-2903</Url>
      <Description>PDXVNP7T7YMD-622179740-2903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5083992-3B93-42CE-8B67-C5334D1460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022306-3a63-448e-8673-03869630d26e"/>
    <ds:schemaRef ds:uri="9dd1969e-0d40-40c8-94c5-4a6199b530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09C6A0-2104-49B2-A723-ED369228405E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C16DC5A3-9295-4E48-96A7-414588CA6654}">
  <ds:schemaRefs>
    <ds:schemaRef ds:uri="http://purl.org/dc/dcmitype/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www.w3.org/XML/1998/namespace"/>
    <ds:schemaRef ds:uri="9dd1969e-0d40-40c8-94c5-4a6199b53070"/>
    <ds:schemaRef ds:uri="1f022306-3a63-448e-8673-03869630d26e"/>
    <ds:schemaRef ds:uri="http://schemas.microsoft.com/office/infopath/2007/PartnerControls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DCEEFDFE-7865-4E0E-8266-BDD248C4808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tls-brand-tmpl-powerpoint-basic-version-1</Template>
  <TotalTime>1525</TotalTime>
  <Words>1485</Words>
  <Application>Microsoft Office PowerPoint</Application>
  <PresentationFormat>On-screen Show (4:3)</PresentationFormat>
  <Paragraphs>145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Aptos</vt:lpstr>
      <vt:lpstr>Aptos Display</vt:lpstr>
      <vt:lpstr>Aptos Light</vt:lpstr>
      <vt:lpstr>Arial</vt:lpstr>
      <vt:lpstr>Arial,Sans-Serif</vt:lpstr>
      <vt:lpstr>Calibri</vt:lpstr>
      <vt:lpstr>Garamond</vt:lpstr>
      <vt:lpstr>Public Sans ExtraBold</vt:lpstr>
      <vt:lpstr>Verdana Pro</vt:lpstr>
      <vt:lpstr>1_Custom Design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Alberta Health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AHS PowerPoint Basic Version 1</dc:title>
  <dc:creator>Brand.ToolKit@albertahealthservices.ca</dc:creator>
  <cp:lastModifiedBy>Lee Dollery</cp:lastModifiedBy>
  <cp:revision>1226</cp:revision>
  <dcterms:created xsi:type="dcterms:W3CDTF">2025-06-27T20:39:04Z</dcterms:created>
  <dcterms:modified xsi:type="dcterms:W3CDTF">2025-11-17T22:45:49Z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0x0101009FF79F12B51CBC408832BCED6A14D972</vt:lpwstr>
  </property>
  <property fmtid="{D5CDD505-2E9C-101B-9397-08002B2CF9AE}" pid="3" name="Order">
    <vt:r8>28404600</vt:r8>
  </property>
  <property fmtid="{D5CDD505-2E9C-101B-9397-08002B2CF9AE}" pid="4" name="MediaServiceImageTags">
    <vt:lpwstr/>
  </property>
  <property fmtid="{D5CDD505-2E9C-101B-9397-08002B2CF9AE}" pid="5" name="Zone">
    <vt:lpwstr/>
  </property>
  <property fmtid="{D5CDD505-2E9C-101B-9397-08002B2CF9AE}" pid="6" name="_ExtendedDescription">
    <vt:lpwstr/>
  </property>
  <property fmtid="{D5CDD505-2E9C-101B-9397-08002B2CF9AE}" pid="7" name="DocumentSetDescription">
    <vt:lpwstr/>
  </property>
  <property fmtid="{D5CDD505-2E9C-101B-9397-08002B2CF9AE}" pid="8" name="_dlc_DocIdItemGuid">
    <vt:lpwstr>8f0b4281-180e-4b11-bf9e-5587166034a1</vt:lpwstr>
  </property>
  <property fmtid="{D5CDD505-2E9C-101B-9397-08002B2CF9AE}" pid="9" name="New Item">
    <vt:bool>false</vt:bool>
  </property>
</Properties>
</file>